
<file path=[Content_Types].xml><?xml version="1.0" encoding="utf-8"?>
<Types xmlns="http://schemas.openxmlformats.org/package/2006/content-types">
  <Override PartName="/ppt/slides/slide45.xml" ContentType="application/vnd.openxmlformats-officedocument.presentationml.slide+xml"/>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Default Extension="jpeg" ContentType="image/jpeg"/>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docProps/app.xml" ContentType="application/vnd.openxmlformats-officedocument.extended-properties+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Override PartName="/ppt/slides/slide46.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47.xml" ContentType="application/vnd.openxmlformats-officedocument.presentationml.slide+xml"/>
  <Override PartName="/ppt/slides/slide43.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48.xml" ContentType="application/vnd.openxmlformats-officedocument.presentationml.slide+xml"/>
  <Override PartName="/ppt/slides/slide20.xml" ContentType="application/vnd.openxmlformats-officedocument.presentationml.slide+xml"/>
  <Override PartName="/ppt/slides/slide44.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72" r:id="rId3"/>
    <p:sldId id="257" r:id="rId4"/>
    <p:sldId id="264" r:id="rId5"/>
    <p:sldId id="258" r:id="rId6"/>
    <p:sldId id="259" r:id="rId7"/>
    <p:sldId id="260" r:id="rId8"/>
    <p:sldId id="261" r:id="rId9"/>
    <p:sldId id="262" r:id="rId10"/>
    <p:sldId id="265" r:id="rId11"/>
    <p:sldId id="266" r:id="rId12"/>
    <p:sldId id="267" r:id="rId13"/>
    <p:sldId id="268" r:id="rId14"/>
    <p:sldId id="269" r:id="rId15"/>
    <p:sldId id="270" r:id="rId16"/>
    <p:sldId id="263" r:id="rId17"/>
    <p:sldId id="271" r:id="rId18"/>
    <p:sldId id="307" r:id="rId19"/>
    <p:sldId id="274" r:id="rId20"/>
    <p:sldId id="275" r:id="rId21"/>
    <p:sldId id="276" r:id="rId22"/>
    <p:sldId id="277" r:id="rId23"/>
    <p:sldId id="278" r:id="rId24"/>
    <p:sldId id="279" r:id="rId25"/>
    <p:sldId id="282" r:id="rId26"/>
    <p:sldId id="285" r:id="rId27"/>
    <p:sldId id="286" r:id="rId28"/>
    <p:sldId id="287" r:id="rId29"/>
    <p:sldId id="288" r:id="rId30"/>
    <p:sldId id="290" r:id="rId31"/>
    <p:sldId id="289" r:id="rId32"/>
    <p:sldId id="291" r:id="rId33"/>
    <p:sldId id="292" r:id="rId34"/>
    <p:sldId id="293" r:id="rId35"/>
    <p:sldId id="294" r:id="rId36"/>
    <p:sldId id="295" r:id="rId37"/>
    <p:sldId id="296" r:id="rId38"/>
    <p:sldId id="298" r:id="rId39"/>
    <p:sldId id="297" r:id="rId40"/>
    <p:sldId id="299" r:id="rId41"/>
    <p:sldId id="300" r:id="rId42"/>
    <p:sldId id="301" r:id="rId43"/>
    <p:sldId id="302" r:id="rId44"/>
    <p:sldId id="303" r:id="rId45"/>
    <p:sldId id="304" r:id="rId46"/>
    <p:sldId id="305" r:id="rId47"/>
    <p:sldId id="306" r:id="rId48"/>
    <p:sldId id="284"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snapToObjects="1">
      <p:cViewPr varScale="1">
        <p:scale>
          <a:sx n="135" d="100"/>
          <a:sy n="135" d="100"/>
        </p:scale>
        <p:origin x="-928"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B97626-DFC7-EE48-A818-A24E83394FAA}" type="datetimeFigureOut">
              <a:rPr lang="en-US" smtClean="0"/>
              <a:pPr/>
              <a:t>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22F6D0-B9E2-6640-BEFA-D352D4001DD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B97626-DFC7-EE48-A818-A24E83394FAA}" type="datetimeFigureOut">
              <a:rPr lang="en-US" smtClean="0"/>
              <a:pPr/>
              <a:t>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22F6D0-B9E2-6640-BEFA-D352D4001DD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B97626-DFC7-EE48-A818-A24E83394FAA}" type="datetimeFigureOut">
              <a:rPr lang="en-US" smtClean="0"/>
              <a:pPr/>
              <a:t>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22F6D0-B9E2-6640-BEFA-D352D4001DD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B97626-DFC7-EE48-A818-A24E83394FAA}" type="datetimeFigureOut">
              <a:rPr lang="en-US" smtClean="0"/>
              <a:pPr/>
              <a:t>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22F6D0-B9E2-6640-BEFA-D352D4001DD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B97626-DFC7-EE48-A818-A24E83394FAA}" type="datetimeFigureOut">
              <a:rPr lang="en-US" smtClean="0"/>
              <a:pPr/>
              <a:t>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22F6D0-B9E2-6640-BEFA-D352D4001DD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B97626-DFC7-EE48-A818-A24E83394FAA}" type="datetimeFigureOut">
              <a:rPr lang="en-US" smtClean="0"/>
              <a:pPr/>
              <a:t>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22F6D0-B9E2-6640-BEFA-D352D4001DD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B97626-DFC7-EE48-A818-A24E83394FAA}" type="datetimeFigureOut">
              <a:rPr lang="en-US" smtClean="0"/>
              <a:pPr/>
              <a:t>2/9/15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22F6D0-B9E2-6640-BEFA-D352D4001DD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B97626-DFC7-EE48-A818-A24E83394FAA}" type="datetimeFigureOut">
              <a:rPr lang="en-US" smtClean="0"/>
              <a:pPr/>
              <a:t>2/9/15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22F6D0-B9E2-6640-BEFA-D352D4001DD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B97626-DFC7-EE48-A818-A24E83394FAA}" type="datetimeFigureOut">
              <a:rPr lang="en-US" smtClean="0"/>
              <a:pPr/>
              <a:t>2/9/15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22F6D0-B9E2-6640-BEFA-D352D4001DD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B97626-DFC7-EE48-A818-A24E83394FAA}" type="datetimeFigureOut">
              <a:rPr lang="en-US" smtClean="0"/>
              <a:pPr/>
              <a:t>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22F6D0-B9E2-6640-BEFA-D352D4001DD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B97626-DFC7-EE48-A818-A24E83394FAA}" type="datetimeFigureOut">
              <a:rPr lang="en-US" smtClean="0"/>
              <a:pPr/>
              <a:t>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22F6D0-B9E2-6640-BEFA-D352D4001DD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B97626-DFC7-EE48-A818-A24E83394FAA}" type="datetimeFigureOut">
              <a:rPr lang="en-US" smtClean="0"/>
              <a:pPr/>
              <a:t>2/9/15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22F6D0-B9E2-6640-BEFA-D352D4001DD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8" Type="http://schemas.openxmlformats.org/officeDocument/2006/relationships/image" Target="../media/image37.jpeg"/><Relationship Id="rId9"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47.jpeg"/><Relationship Id="rId8" Type="http://schemas.openxmlformats.org/officeDocument/2006/relationships/image" Target="../media/image48.png"/><Relationship Id="rId9" Type="http://schemas.openxmlformats.org/officeDocument/2006/relationships/image" Target="../media/image49.jpe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image" Target="../media/image71.jpeg"/><Relationship Id="rId7" Type="http://schemas.openxmlformats.org/officeDocument/2006/relationships/image" Target="../media/image72.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78.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5" Type="http://schemas.openxmlformats.org/officeDocument/2006/relationships/image" Target="../media/image83.jpeg"/><Relationship Id="rId6" Type="http://schemas.openxmlformats.org/officeDocument/2006/relationships/image" Target="../media/image84.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5" Type="http://schemas.openxmlformats.org/officeDocument/2006/relationships/image" Target="../media/image87.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5" Type="http://schemas.openxmlformats.org/officeDocument/2006/relationships/image" Target="../media/image90.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5" Type="http://schemas.openxmlformats.org/officeDocument/2006/relationships/image" Target="../media/image93.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5" Type="http://schemas.openxmlformats.org/officeDocument/2006/relationships/image" Target="../media/image98.jpeg"/><Relationship Id="rId6" Type="http://schemas.openxmlformats.org/officeDocument/2006/relationships/image" Target="../media/image99.jpeg"/><Relationship Id="rId7" Type="http://schemas.openxmlformats.org/officeDocument/2006/relationships/image" Target="../media/image100.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eg"/><Relationship Id="rId5" Type="http://schemas.openxmlformats.org/officeDocument/2006/relationships/image" Target="../media/image103.jpeg"/><Relationship Id="rId6" Type="http://schemas.openxmlformats.org/officeDocument/2006/relationships/image" Target="../media/image104.jpeg"/><Relationship Id="rId7" Type="http://schemas.openxmlformats.org/officeDocument/2006/relationships/image" Target="../media/image105.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5" Type="http://schemas.openxmlformats.org/officeDocument/2006/relationships/image" Target="../media/image108.jpeg"/><Relationship Id="rId6" Type="http://schemas.openxmlformats.org/officeDocument/2006/relationships/image" Target="../media/image109.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111.jpeg"/><Relationship Id="rId5" Type="http://schemas.openxmlformats.org/officeDocument/2006/relationships/image" Target="../media/image112.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jpeg"/><Relationship Id="rId5" Type="http://schemas.openxmlformats.org/officeDocument/2006/relationships/image" Target="../media/image117.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jpeg"/><Relationship Id="rId5" Type="http://schemas.openxmlformats.org/officeDocument/2006/relationships/image" Target="../media/image120.jpeg"/><Relationship Id="rId6" Type="http://schemas.openxmlformats.org/officeDocument/2006/relationships/image" Target="../media/image121.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123.jpeg"/><Relationship Id="rId5" Type="http://schemas.openxmlformats.org/officeDocument/2006/relationships/image" Target="../media/image124.jpeg"/><Relationship Id="rId6" Type="http://schemas.openxmlformats.org/officeDocument/2006/relationships/image" Target="../media/image125.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9.jpeg"/><Relationship Id="rId5" Type="http://schemas.openxmlformats.org/officeDocument/2006/relationships/image" Target="../media/image130.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5" Type="http://schemas.openxmlformats.org/officeDocument/2006/relationships/image" Target="../media/image133.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image" Target="../media/image135.jpeg"/><Relationship Id="rId5" Type="http://schemas.openxmlformats.org/officeDocument/2006/relationships/image" Target="../media/image136.jpeg"/><Relationship Id="rId6" Type="http://schemas.openxmlformats.org/officeDocument/2006/relationships/image" Target="../media/image137.jpeg"/><Relationship Id="rId7" Type="http://schemas.openxmlformats.org/officeDocument/2006/relationships/image" Target="../media/image138.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image" Target="../media/image139.jpeg"/><Relationship Id="rId4" Type="http://schemas.openxmlformats.org/officeDocument/2006/relationships/image" Target="../media/image140.jpeg"/><Relationship Id="rId5" Type="http://schemas.openxmlformats.org/officeDocument/2006/relationships/image" Target="../media/image141.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42.xml.rels><?xml version="1.0" encoding="UTF-8" standalone="yes"?>
<Relationships xmlns="http://schemas.openxmlformats.org/package/2006/relationships"><Relationship Id="rId3" Type="http://schemas.openxmlformats.org/officeDocument/2006/relationships/image" Target="../media/image142.jpeg"/><Relationship Id="rId4" Type="http://schemas.openxmlformats.org/officeDocument/2006/relationships/image" Target="../media/image143.jpeg"/><Relationship Id="rId5" Type="http://schemas.openxmlformats.org/officeDocument/2006/relationships/image" Target="../media/image144.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43.xml.rels><?xml version="1.0" encoding="UTF-8" standalone="yes"?>
<Relationships xmlns="http://schemas.openxmlformats.org/package/2006/relationships"><Relationship Id="rId3" Type="http://schemas.openxmlformats.org/officeDocument/2006/relationships/image" Target="../media/image145.jpeg"/><Relationship Id="rId4" Type="http://schemas.openxmlformats.org/officeDocument/2006/relationships/image" Target="../media/image146.jpeg"/><Relationship Id="rId5" Type="http://schemas.openxmlformats.org/officeDocument/2006/relationships/image" Target="../media/image147.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44.xml.rels><?xml version="1.0" encoding="UTF-8" standalone="yes"?>
<Relationships xmlns="http://schemas.openxmlformats.org/package/2006/relationships"><Relationship Id="rId3" Type="http://schemas.openxmlformats.org/officeDocument/2006/relationships/image" Target="../media/image148.jpeg"/><Relationship Id="rId4" Type="http://schemas.openxmlformats.org/officeDocument/2006/relationships/image" Target="../media/image149.jpeg"/><Relationship Id="rId5" Type="http://schemas.openxmlformats.org/officeDocument/2006/relationships/image" Target="../media/image150.jpeg"/><Relationship Id="rId6" Type="http://schemas.openxmlformats.org/officeDocument/2006/relationships/image" Target="../media/image151.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45.xml.rels><?xml version="1.0" encoding="UTF-8" standalone="yes"?>
<Relationships xmlns="http://schemas.openxmlformats.org/package/2006/relationships"><Relationship Id="rId3" Type="http://schemas.openxmlformats.org/officeDocument/2006/relationships/image" Target="../media/image152.jpeg"/><Relationship Id="rId4" Type="http://schemas.openxmlformats.org/officeDocument/2006/relationships/image" Target="../media/image153.jpeg"/><Relationship Id="rId5" Type="http://schemas.openxmlformats.org/officeDocument/2006/relationships/image" Target="../media/image154.jpeg"/><Relationship Id="rId6" Type="http://schemas.openxmlformats.org/officeDocument/2006/relationships/image" Target="../media/image155.jpeg"/><Relationship Id="rId7" Type="http://schemas.openxmlformats.org/officeDocument/2006/relationships/image" Target="../media/image156.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46.xml.rels><?xml version="1.0" encoding="UTF-8" standalone="yes"?>
<Relationships xmlns="http://schemas.openxmlformats.org/package/2006/relationships"><Relationship Id="rId3" Type="http://schemas.openxmlformats.org/officeDocument/2006/relationships/image" Target="../media/image157.jpeg"/><Relationship Id="rId4" Type="http://schemas.openxmlformats.org/officeDocument/2006/relationships/image" Target="../media/image158.jpeg"/><Relationship Id="rId5" Type="http://schemas.openxmlformats.org/officeDocument/2006/relationships/image" Target="../media/image159.jpeg"/><Relationship Id="rId6" Type="http://schemas.openxmlformats.org/officeDocument/2006/relationships/image" Target="../media/image160.jpeg"/><Relationship Id="rId7" Type="http://schemas.openxmlformats.org/officeDocument/2006/relationships/image" Target="../media/image161.jpeg"/><Relationship Id="rId8" Type="http://schemas.openxmlformats.org/officeDocument/2006/relationships/image" Target="../media/image162.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47.xml.rels><?xml version="1.0" encoding="UTF-8" standalone="yes"?>
<Relationships xmlns="http://schemas.openxmlformats.org/package/2006/relationships"><Relationship Id="rId3" Type="http://schemas.openxmlformats.org/officeDocument/2006/relationships/image" Target="../media/image163.jpeg"/><Relationship Id="rId4" Type="http://schemas.openxmlformats.org/officeDocument/2006/relationships/image" Target="../media/image164.jpeg"/><Relationship Id="rId5" Type="http://schemas.openxmlformats.org/officeDocument/2006/relationships/image" Target="../media/image165.jpeg"/><Relationship Id="rId6" Type="http://schemas.openxmlformats.org/officeDocument/2006/relationships/image" Target="../media/image166.jpeg"/><Relationship Id="rId7" Type="http://schemas.openxmlformats.org/officeDocument/2006/relationships/image" Target="../media/image167.jpeg"/><Relationship Id="rId8" Type="http://schemas.openxmlformats.org/officeDocument/2006/relationships/image" Target="../media/image168.jpeg"/><Relationship Id="rId9" Type="http://schemas.openxmlformats.org/officeDocument/2006/relationships/image" Target="../media/image169.jpeg"/><Relationship Id="rId10" Type="http://schemas.openxmlformats.org/officeDocument/2006/relationships/image" Target="../media/image170.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1.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FrozenInspiration.jpg"/>
          <p:cNvPicPr>
            <a:picLocks noChangeAspect="1"/>
          </p:cNvPicPr>
          <p:nvPr/>
        </p:nvPicPr>
        <p:blipFill>
          <a:blip r:embed="rId2"/>
          <a:stretch>
            <a:fillRect/>
          </a:stretch>
        </p:blipFill>
        <p:spPr>
          <a:xfrm>
            <a:off x="0" y="-50575"/>
            <a:ext cx="9144000" cy="69591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InspiredBy.jpg"/>
          <p:cNvPicPr>
            <a:picLocks noChangeAspect="1"/>
          </p:cNvPicPr>
          <p:nvPr/>
        </p:nvPicPr>
        <p:blipFill>
          <a:blip r:embed="rId2"/>
          <a:stretch>
            <a:fillRect/>
          </a:stretch>
        </p:blipFill>
        <p:spPr>
          <a:xfrm>
            <a:off x="0" y="-50575"/>
            <a:ext cx="9144000" cy="6959150"/>
          </a:xfrm>
          <a:prstGeom prst="rect">
            <a:avLst/>
          </a:prstGeom>
        </p:spPr>
      </p:pic>
      <p:pic>
        <p:nvPicPr>
          <p:cNvPr id="9" name="Picture 8" descr="AkershusHall.jpg"/>
          <p:cNvPicPr>
            <a:picLocks noChangeAspect="1"/>
          </p:cNvPicPr>
          <p:nvPr/>
        </p:nvPicPr>
        <p:blipFill>
          <a:blip r:embed="rId3"/>
          <a:stretch>
            <a:fillRect/>
          </a:stretch>
        </p:blipFill>
        <p:spPr>
          <a:xfrm>
            <a:off x="5029200" y="1657350"/>
            <a:ext cx="3886200" cy="2914650"/>
          </a:xfrm>
          <a:prstGeom prst="rect">
            <a:avLst/>
          </a:prstGeom>
        </p:spPr>
      </p:pic>
      <p:pic>
        <p:nvPicPr>
          <p:cNvPr id="10" name="Picture 9" descr="RedWallsAkershus.jpg"/>
          <p:cNvPicPr>
            <a:picLocks noChangeAspect="1"/>
          </p:cNvPicPr>
          <p:nvPr/>
        </p:nvPicPr>
        <p:blipFill>
          <a:blip r:embed="rId4"/>
          <a:stretch>
            <a:fillRect/>
          </a:stretch>
        </p:blipFill>
        <p:spPr>
          <a:xfrm>
            <a:off x="304800" y="1658112"/>
            <a:ext cx="4596384" cy="3447288"/>
          </a:xfrm>
          <a:prstGeom prst="rect">
            <a:avLst/>
          </a:prstGeom>
        </p:spPr>
      </p:pic>
      <p:pic>
        <p:nvPicPr>
          <p:cNvPr id="11" name="Picture 10" descr="redwallsF.jpg"/>
          <p:cNvPicPr>
            <a:picLocks noChangeAspect="1"/>
          </p:cNvPicPr>
          <p:nvPr/>
        </p:nvPicPr>
        <p:blipFill>
          <a:blip r:embed="rId5"/>
          <a:stretch>
            <a:fillRect/>
          </a:stretch>
        </p:blipFill>
        <p:spPr>
          <a:xfrm>
            <a:off x="1524000" y="4191000"/>
            <a:ext cx="5715000" cy="2594259"/>
          </a:xfrm>
          <a:prstGeom prst="rect">
            <a:avLst/>
          </a:prstGeom>
        </p:spPr>
      </p:pic>
      <p:sp>
        <p:nvSpPr>
          <p:cNvPr id="3" name="Rectangle 2"/>
          <p:cNvSpPr/>
          <p:nvPr/>
        </p:nvSpPr>
        <p:spPr>
          <a:xfrm>
            <a:off x="152400" y="762000"/>
            <a:ext cx="8839200" cy="830997"/>
          </a:xfrm>
          <a:prstGeom prst="rect">
            <a:avLst/>
          </a:prstGeom>
        </p:spPr>
        <p:txBody>
          <a:bodyPr wrap="square">
            <a:spAutoFit/>
          </a:bodyPr>
          <a:lstStyle/>
          <a:p>
            <a:pPr algn="ctr"/>
            <a:r>
              <a:rPr lang="en-US" sz="2400" dirty="0" smtClean="0">
                <a:solidFill>
                  <a:schemeClr val="bg1"/>
                </a:solidFill>
                <a:latin typeface="Times New Roman"/>
                <a:cs typeface="Times New Roman"/>
              </a:rPr>
              <a:t>The painted red walls inside </a:t>
            </a:r>
            <a:r>
              <a:rPr lang="en-US" sz="2400" dirty="0" err="1" smtClean="0">
                <a:solidFill>
                  <a:schemeClr val="bg1"/>
                </a:solidFill>
                <a:latin typeface="Times New Roman"/>
                <a:cs typeface="Times New Roman"/>
              </a:rPr>
              <a:t>Akershus</a:t>
            </a:r>
            <a:r>
              <a:rPr lang="en-US" sz="2400" dirty="0" smtClean="0">
                <a:solidFill>
                  <a:schemeClr val="bg1"/>
                </a:solidFill>
                <a:latin typeface="Times New Roman"/>
                <a:cs typeface="Times New Roman"/>
              </a:rPr>
              <a:t> Fortress do appear inside </a:t>
            </a:r>
            <a:r>
              <a:rPr lang="en-US" sz="2400" dirty="0" err="1" smtClean="0">
                <a:solidFill>
                  <a:schemeClr val="bg1"/>
                </a:solidFill>
                <a:latin typeface="Times New Roman"/>
                <a:cs typeface="Times New Roman"/>
              </a:rPr>
              <a:t>Arendelle</a:t>
            </a:r>
            <a:r>
              <a:rPr lang="en-US" sz="2400" dirty="0" smtClean="0">
                <a:solidFill>
                  <a:schemeClr val="bg1"/>
                </a:solidFill>
                <a:latin typeface="Times New Roman"/>
                <a:cs typeface="Times New Roman"/>
              </a:rPr>
              <a:t> Castle, along with large portraits, tall ceilings and windows.</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InspiredBy.jpg"/>
          <p:cNvPicPr>
            <a:picLocks noChangeAspect="1"/>
          </p:cNvPicPr>
          <p:nvPr/>
        </p:nvPicPr>
        <p:blipFill>
          <a:blip r:embed="rId2"/>
          <a:stretch>
            <a:fillRect/>
          </a:stretch>
        </p:blipFill>
        <p:spPr>
          <a:xfrm>
            <a:off x="0" y="-50575"/>
            <a:ext cx="9144000" cy="6959150"/>
          </a:xfrm>
          <a:prstGeom prst="rect">
            <a:avLst/>
          </a:prstGeom>
        </p:spPr>
      </p:pic>
      <p:pic>
        <p:nvPicPr>
          <p:cNvPr id="13" name="Picture 12" descr="trunks.jpg"/>
          <p:cNvPicPr>
            <a:picLocks noChangeAspect="1"/>
          </p:cNvPicPr>
          <p:nvPr/>
        </p:nvPicPr>
        <p:blipFill>
          <a:blip r:embed="rId3"/>
          <a:stretch>
            <a:fillRect/>
          </a:stretch>
        </p:blipFill>
        <p:spPr>
          <a:xfrm>
            <a:off x="2362200" y="4648200"/>
            <a:ext cx="2373332" cy="1779999"/>
          </a:xfrm>
          <a:prstGeom prst="rect">
            <a:avLst/>
          </a:prstGeom>
        </p:spPr>
      </p:pic>
      <p:pic>
        <p:nvPicPr>
          <p:cNvPr id="15" name="Picture 14" descr="sideboard.jpg"/>
          <p:cNvPicPr>
            <a:picLocks noChangeAspect="1"/>
          </p:cNvPicPr>
          <p:nvPr/>
        </p:nvPicPr>
        <p:blipFill>
          <a:blip r:embed="rId4"/>
          <a:stretch>
            <a:fillRect/>
          </a:stretch>
        </p:blipFill>
        <p:spPr>
          <a:xfrm>
            <a:off x="5943601" y="1940483"/>
            <a:ext cx="3048000" cy="3174579"/>
          </a:xfrm>
          <a:prstGeom prst="rect">
            <a:avLst/>
          </a:prstGeom>
        </p:spPr>
      </p:pic>
      <p:pic>
        <p:nvPicPr>
          <p:cNvPr id="16" name="Picture 15" descr="trunkfireplaceF.jpg"/>
          <p:cNvPicPr>
            <a:picLocks noChangeAspect="1"/>
          </p:cNvPicPr>
          <p:nvPr/>
        </p:nvPicPr>
        <p:blipFill>
          <a:blip r:embed="rId5"/>
          <a:stretch>
            <a:fillRect/>
          </a:stretch>
        </p:blipFill>
        <p:spPr>
          <a:xfrm>
            <a:off x="76200" y="1940484"/>
            <a:ext cx="4659331" cy="2631516"/>
          </a:xfrm>
          <a:prstGeom prst="rect">
            <a:avLst/>
          </a:prstGeom>
        </p:spPr>
      </p:pic>
      <p:pic>
        <p:nvPicPr>
          <p:cNvPr id="17" name="Picture 16" descr="trunk.jpg"/>
          <p:cNvPicPr>
            <a:picLocks noChangeAspect="1"/>
          </p:cNvPicPr>
          <p:nvPr/>
        </p:nvPicPr>
        <p:blipFill>
          <a:blip r:embed="rId6"/>
          <a:stretch>
            <a:fillRect/>
          </a:stretch>
        </p:blipFill>
        <p:spPr>
          <a:xfrm>
            <a:off x="3733800" y="2133600"/>
            <a:ext cx="2484037" cy="2173377"/>
          </a:xfrm>
          <a:prstGeom prst="rect">
            <a:avLst/>
          </a:prstGeom>
        </p:spPr>
      </p:pic>
      <p:pic>
        <p:nvPicPr>
          <p:cNvPr id="18" name="Picture 17" descr="trunkchair.jpg"/>
          <p:cNvPicPr>
            <a:picLocks noChangeAspect="1"/>
          </p:cNvPicPr>
          <p:nvPr/>
        </p:nvPicPr>
        <p:blipFill>
          <a:blip r:embed="rId7"/>
          <a:stretch>
            <a:fillRect/>
          </a:stretch>
        </p:blipFill>
        <p:spPr>
          <a:xfrm>
            <a:off x="3921252" y="5163394"/>
            <a:ext cx="2555748" cy="1618406"/>
          </a:xfrm>
          <a:prstGeom prst="rect">
            <a:avLst/>
          </a:prstGeom>
        </p:spPr>
      </p:pic>
      <p:pic>
        <p:nvPicPr>
          <p:cNvPr id="19" name="Picture 18" descr="trunkF.jpg"/>
          <p:cNvPicPr>
            <a:picLocks noChangeAspect="1"/>
          </p:cNvPicPr>
          <p:nvPr/>
        </p:nvPicPr>
        <p:blipFill>
          <a:blip r:embed="rId8"/>
          <a:stretch>
            <a:fillRect/>
          </a:stretch>
        </p:blipFill>
        <p:spPr>
          <a:xfrm>
            <a:off x="102704" y="4646579"/>
            <a:ext cx="2183296" cy="2136842"/>
          </a:xfrm>
          <a:prstGeom prst="rect">
            <a:avLst/>
          </a:prstGeom>
        </p:spPr>
      </p:pic>
      <p:pic>
        <p:nvPicPr>
          <p:cNvPr id="14" name="Picture 13" descr="aquawindows.jpg"/>
          <p:cNvPicPr>
            <a:picLocks noChangeAspect="1"/>
          </p:cNvPicPr>
          <p:nvPr/>
        </p:nvPicPr>
        <p:blipFill>
          <a:blip r:embed="rId9"/>
          <a:stretch>
            <a:fillRect/>
          </a:stretch>
        </p:blipFill>
        <p:spPr>
          <a:xfrm>
            <a:off x="6749796" y="4589279"/>
            <a:ext cx="2089404" cy="2192521"/>
          </a:xfrm>
          <a:prstGeom prst="rect">
            <a:avLst/>
          </a:prstGeom>
        </p:spPr>
      </p:pic>
      <p:sp>
        <p:nvSpPr>
          <p:cNvPr id="3" name="Rectangle 2"/>
          <p:cNvSpPr/>
          <p:nvPr/>
        </p:nvSpPr>
        <p:spPr>
          <a:xfrm>
            <a:off x="152400" y="762000"/>
            <a:ext cx="8839200" cy="1200328"/>
          </a:xfrm>
          <a:prstGeom prst="rect">
            <a:avLst/>
          </a:prstGeom>
        </p:spPr>
        <p:txBody>
          <a:bodyPr wrap="square">
            <a:spAutoFit/>
          </a:bodyPr>
          <a:lstStyle/>
          <a:p>
            <a:pPr algn="ctr"/>
            <a:r>
              <a:rPr lang="en-US" sz="2400" dirty="0" smtClean="0">
                <a:solidFill>
                  <a:schemeClr val="bg1"/>
                </a:solidFill>
                <a:latin typeface="Times New Roman"/>
                <a:cs typeface="Times New Roman"/>
              </a:rPr>
              <a:t>The </a:t>
            </a:r>
            <a:r>
              <a:rPr lang="en-US" sz="2400" dirty="0" err="1" smtClean="0">
                <a:solidFill>
                  <a:schemeClr val="bg1"/>
                </a:solidFill>
                <a:latin typeface="Times New Roman"/>
                <a:cs typeface="Times New Roman"/>
              </a:rPr>
              <a:t>Norsk</a:t>
            </a:r>
            <a:r>
              <a:rPr lang="en-US" sz="2400" dirty="0" smtClean="0">
                <a:solidFill>
                  <a:schemeClr val="bg1"/>
                </a:solidFill>
                <a:latin typeface="Times New Roman"/>
                <a:cs typeface="Times New Roman"/>
              </a:rPr>
              <a:t> </a:t>
            </a:r>
            <a:r>
              <a:rPr lang="en-US" sz="2400" dirty="0" err="1" smtClean="0">
                <a:solidFill>
                  <a:schemeClr val="bg1"/>
                </a:solidFill>
                <a:latin typeface="Times New Roman"/>
                <a:cs typeface="Times New Roman"/>
              </a:rPr>
              <a:t>FolkeMuseum</a:t>
            </a:r>
            <a:r>
              <a:rPr lang="en-US" sz="2400" dirty="0" smtClean="0">
                <a:solidFill>
                  <a:schemeClr val="bg1"/>
                </a:solidFill>
                <a:latin typeface="Times New Roman"/>
                <a:cs typeface="Times New Roman"/>
              </a:rPr>
              <a:t> in Oslo also has many examples of the </a:t>
            </a:r>
            <a:r>
              <a:rPr lang="en-US" sz="2400" dirty="0" err="1" smtClean="0">
                <a:solidFill>
                  <a:schemeClr val="bg1"/>
                </a:solidFill>
                <a:latin typeface="Times New Roman"/>
                <a:cs typeface="Times New Roman"/>
              </a:rPr>
              <a:t>rosemaling</a:t>
            </a:r>
            <a:r>
              <a:rPr lang="en-US" sz="2400" dirty="0" smtClean="0">
                <a:solidFill>
                  <a:schemeClr val="bg1"/>
                </a:solidFill>
                <a:latin typeface="Times New Roman"/>
                <a:cs typeface="Times New Roman"/>
              </a:rPr>
              <a:t> tradition of beautifully painted furniture and walls that obviously inspired décor and accessories inside </a:t>
            </a:r>
            <a:r>
              <a:rPr lang="en-US" sz="2400" dirty="0" err="1" smtClean="0">
                <a:solidFill>
                  <a:schemeClr val="bg1"/>
                </a:solidFill>
                <a:latin typeface="Times New Roman"/>
                <a:cs typeface="Times New Roman"/>
              </a:rPr>
              <a:t>Arendelle</a:t>
            </a:r>
            <a:r>
              <a:rPr lang="en-US" sz="2400" dirty="0" smtClean="0">
                <a:solidFill>
                  <a:schemeClr val="bg1"/>
                </a:solidFill>
                <a:latin typeface="Times New Roman"/>
                <a:cs typeface="Times New Roman"/>
              </a:rPr>
              <a:t> Castle.</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InspiredBy.jpg"/>
          <p:cNvPicPr>
            <a:picLocks noChangeAspect="1"/>
          </p:cNvPicPr>
          <p:nvPr/>
        </p:nvPicPr>
        <p:blipFill>
          <a:blip r:embed="rId2"/>
          <a:stretch>
            <a:fillRect/>
          </a:stretch>
        </p:blipFill>
        <p:spPr>
          <a:xfrm>
            <a:off x="0" y="-50575"/>
            <a:ext cx="9144000" cy="6959150"/>
          </a:xfrm>
          <a:prstGeom prst="rect">
            <a:avLst/>
          </a:prstGeom>
        </p:spPr>
      </p:pic>
      <p:pic>
        <p:nvPicPr>
          <p:cNvPr id="8" name="Picture 7" descr="bedelsaF.jpg"/>
          <p:cNvPicPr>
            <a:picLocks noChangeAspect="1"/>
          </p:cNvPicPr>
          <p:nvPr/>
        </p:nvPicPr>
        <p:blipFill>
          <a:blip r:embed="rId3"/>
          <a:stretch>
            <a:fillRect/>
          </a:stretch>
        </p:blipFill>
        <p:spPr>
          <a:xfrm>
            <a:off x="381000" y="1600200"/>
            <a:ext cx="4110171" cy="3143072"/>
          </a:xfrm>
          <a:prstGeom prst="rect">
            <a:avLst/>
          </a:prstGeom>
        </p:spPr>
      </p:pic>
      <p:pic>
        <p:nvPicPr>
          <p:cNvPr id="10" name="Picture 9" descr="bedcabinet.jpg"/>
          <p:cNvPicPr>
            <a:picLocks noChangeAspect="1"/>
          </p:cNvPicPr>
          <p:nvPr/>
        </p:nvPicPr>
        <p:blipFill>
          <a:blip r:embed="rId4"/>
          <a:stretch>
            <a:fillRect/>
          </a:stretch>
        </p:blipFill>
        <p:spPr>
          <a:xfrm>
            <a:off x="4648200" y="1600201"/>
            <a:ext cx="3657600" cy="2663190"/>
          </a:xfrm>
          <a:prstGeom prst="rect">
            <a:avLst/>
          </a:prstGeom>
        </p:spPr>
      </p:pic>
      <p:pic>
        <p:nvPicPr>
          <p:cNvPr id="11" name="Picture 10" descr="bedgreen.jpg"/>
          <p:cNvPicPr>
            <a:picLocks noChangeAspect="1"/>
          </p:cNvPicPr>
          <p:nvPr/>
        </p:nvPicPr>
        <p:blipFill>
          <a:blip r:embed="rId5"/>
          <a:stretch>
            <a:fillRect/>
          </a:stretch>
        </p:blipFill>
        <p:spPr>
          <a:xfrm>
            <a:off x="2743200" y="3886200"/>
            <a:ext cx="2133600" cy="2844800"/>
          </a:xfrm>
          <a:prstGeom prst="rect">
            <a:avLst/>
          </a:prstGeom>
        </p:spPr>
      </p:pic>
      <p:pic>
        <p:nvPicPr>
          <p:cNvPr id="12" name="Picture 11" descr="bedblue.jpg"/>
          <p:cNvPicPr>
            <a:picLocks noChangeAspect="1"/>
          </p:cNvPicPr>
          <p:nvPr/>
        </p:nvPicPr>
        <p:blipFill>
          <a:blip r:embed="rId6"/>
          <a:stretch>
            <a:fillRect/>
          </a:stretch>
        </p:blipFill>
        <p:spPr>
          <a:xfrm>
            <a:off x="5181600" y="3886200"/>
            <a:ext cx="2341955" cy="2844800"/>
          </a:xfrm>
          <a:prstGeom prst="rect">
            <a:avLst/>
          </a:prstGeom>
        </p:spPr>
      </p:pic>
      <p:sp>
        <p:nvSpPr>
          <p:cNvPr id="3" name="Rectangle 2"/>
          <p:cNvSpPr/>
          <p:nvPr/>
        </p:nvSpPr>
        <p:spPr>
          <a:xfrm>
            <a:off x="152400" y="762000"/>
            <a:ext cx="8839200" cy="830997"/>
          </a:xfrm>
          <a:prstGeom prst="rect">
            <a:avLst/>
          </a:prstGeom>
        </p:spPr>
        <p:txBody>
          <a:bodyPr wrap="square">
            <a:spAutoFit/>
          </a:bodyPr>
          <a:lstStyle/>
          <a:p>
            <a:pPr algn="ctr"/>
            <a:r>
              <a:rPr lang="en-US" sz="2400" dirty="0" smtClean="0">
                <a:solidFill>
                  <a:schemeClr val="bg1"/>
                </a:solidFill>
                <a:latin typeface="Times New Roman"/>
                <a:cs typeface="Times New Roman"/>
              </a:rPr>
              <a:t>Elsa’s childhood bed is more elaborate, but you didn’t need to be a princess to have a pretty painted bed frame.</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InspiredBy.jpg"/>
          <p:cNvPicPr>
            <a:picLocks noChangeAspect="1"/>
          </p:cNvPicPr>
          <p:nvPr/>
        </p:nvPicPr>
        <p:blipFill>
          <a:blip r:embed="rId2"/>
          <a:stretch>
            <a:fillRect/>
          </a:stretch>
        </p:blipFill>
        <p:spPr>
          <a:xfrm>
            <a:off x="0" y="-50575"/>
            <a:ext cx="9144000" cy="6959150"/>
          </a:xfrm>
          <a:prstGeom prst="rect">
            <a:avLst/>
          </a:prstGeom>
        </p:spPr>
      </p:pic>
      <p:pic>
        <p:nvPicPr>
          <p:cNvPr id="9" name="Picture 8" descr="bunadblackred.jpg"/>
          <p:cNvPicPr>
            <a:picLocks noChangeAspect="1"/>
          </p:cNvPicPr>
          <p:nvPr/>
        </p:nvPicPr>
        <p:blipFill>
          <a:blip r:embed="rId3"/>
          <a:stretch>
            <a:fillRect/>
          </a:stretch>
        </p:blipFill>
        <p:spPr>
          <a:xfrm>
            <a:off x="7456113" y="1447800"/>
            <a:ext cx="1611687" cy="2432050"/>
          </a:xfrm>
          <a:prstGeom prst="rect">
            <a:avLst/>
          </a:prstGeom>
        </p:spPr>
      </p:pic>
      <p:pic>
        <p:nvPicPr>
          <p:cNvPr id="13" name="Picture 12" descr="bunadstaff.jpg"/>
          <p:cNvPicPr>
            <a:picLocks noChangeAspect="1"/>
          </p:cNvPicPr>
          <p:nvPr/>
        </p:nvPicPr>
        <p:blipFill>
          <a:blip r:embed="rId4"/>
          <a:stretch>
            <a:fillRect/>
          </a:stretch>
        </p:blipFill>
        <p:spPr>
          <a:xfrm>
            <a:off x="5562600" y="3962400"/>
            <a:ext cx="3505200" cy="2845271"/>
          </a:xfrm>
          <a:prstGeom prst="rect">
            <a:avLst/>
          </a:prstGeom>
        </p:spPr>
      </p:pic>
      <p:pic>
        <p:nvPicPr>
          <p:cNvPr id="14" name="Picture 13" descr="bunadmenship.jpg"/>
          <p:cNvPicPr>
            <a:picLocks noChangeAspect="1"/>
          </p:cNvPicPr>
          <p:nvPr/>
        </p:nvPicPr>
        <p:blipFill>
          <a:blip r:embed="rId5"/>
          <a:stretch>
            <a:fillRect/>
          </a:stretch>
        </p:blipFill>
        <p:spPr>
          <a:xfrm>
            <a:off x="152400" y="1524000"/>
            <a:ext cx="1868963" cy="2679700"/>
          </a:xfrm>
          <a:prstGeom prst="rect">
            <a:avLst/>
          </a:prstGeom>
        </p:spPr>
      </p:pic>
      <p:pic>
        <p:nvPicPr>
          <p:cNvPr id="15" name="Picture 14" descr="bunadmanhat.jpg"/>
          <p:cNvPicPr>
            <a:picLocks noChangeAspect="1"/>
          </p:cNvPicPr>
          <p:nvPr/>
        </p:nvPicPr>
        <p:blipFill>
          <a:blip r:embed="rId6"/>
          <a:stretch>
            <a:fillRect/>
          </a:stretch>
        </p:blipFill>
        <p:spPr>
          <a:xfrm>
            <a:off x="189669" y="4343400"/>
            <a:ext cx="2553531" cy="2362200"/>
          </a:xfrm>
          <a:prstGeom prst="rect">
            <a:avLst/>
          </a:prstGeom>
        </p:spPr>
      </p:pic>
      <p:pic>
        <p:nvPicPr>
          <p:cNvPr id="16" name="Picture 15" descr="bunadhansfull.jpg"/>
          <p:cNvPicPr>
            <a:picLocks noChangeAspect="1"/>
          </p:cNvPicPr>
          <p:nvPr/>
        </p:nvPicPr>
        <p:blipFill>
          <a:blip r:embed="rId7"/>
          <a:stretch>
            <a:fillRect/>
          </a:stretch>
        </p:blipFill>
        <p:spPr>
          <a:xfrm>
            <a:off x="2057400" y="1676400"/>
            <a:ext cx="1371600" cy="2532184"/>
          </a:xfrm>
          <a:prstGeom prst="rect">
            <a:avLst/>
          </a:prstGeom>
        </p:spPr>
      </p:pic>
      <p:pic>
        <p:nvPicPr>
          <p:cNvPr id="17" name="Picture 16" descr="bunadmen.png"/>
          <p:cNvPicPr>
            <a:picLocks noChangeAspect="1"/>
          </p:cNvPicPr>
          <p:nvPr/>
        </p:nvPicPr>
        <p:blipFill>
          <a:blip r:embed="rId8"/>
          <a:stretch>
            <a:fillRect/>
          </a:stretch>
        </p:blipFill>
        <p:spPr>
          <a:xfrm>
            <a:off x="3489748" y="1676400"/>
            <a:ext cx="3901652" cy="2231745"/>
          </a:xfrm>
          <a:prstGeom prst="rect">
            <a:avLst/>
          </a:prstGeom>
        </p:spPr>
      </p:pic>
      <p:pic>
        <p:nvPicPr>
          <p:cNvPr id="18" name="Picture 17" descr="bunad2.jpg"/>
          <p:cNvPicPr>
            <a:picLocks noChangeAspect="1"/>
          </p:cNvPicPr>
          <p:nvPr/>
        </p:nvPicPr>
        <p:blipFill>
          <a:blip r:embed="rId9"/>
          <a:stretch>
            <a:fillRect/>
          </a:stretch>
        </p:blipFill>
        <p:spPr>
          <a:xfrm>
            <a:off x="2895600" y="4267200"/>
            <a:ext cx="2753327" cy="2416809"/>
          </a:xfrm>
          <a:prstGeom prst="rect">
            <a:avLst/>
          </a:prstGeom>
        </p:spPr>
      </p:pic>
      <p:sp>
        <p:nvSpPr>
          <p:cNvPr id="3" name="Rectangle 2"/>
          <p:cNvSpPr/>
          <p:nvPr/>
        </p:nvSpPr>
        <p:spPr>
          <a:xfrm>
            <a:off x="152400" y="762000"/>
            <a:ext cx="8839200" cy="830997"/>
          </a:xfrm>
          <a:prstGeom prst="rect">
            <a:avLst/>
          </a:prstGeom>
        </p:spPr>
        <p:txBody>
          <a:bodyPr wrap="square">
            <a:spAutoFit/>
          </a:bodyPr>
          <a:lstStyle/>
          <a:p>
            <a:pPr algn="ctr"/>
            <a:r>
              <a:rPr lang="en-US" sz="2400" dirty="0" smtClean="0">
                <a:solidFill>
                  <a:schemeClr val="bg1"/>
                </a:solidFill>
                <a:latin typeface="Times New Roman"/>
                <a:cs typeface="Times New Roman"/>
              </a:rPr>
              <a:t>The </a:t>
            </a:r>
            <a:r>
              <a:rPr lang="en-US" sz="2400" dirty="0" err="1" smtClean="0">
                <a:solidFill>
                  <a:schemeClr val="bg1"/>
                </a:solidFill>
                <a:latin typeface="Times New Roman"/>
                <a:cs typeface="Times New Roman"/>
              </a:rPr>
              <a:t>Arendelle</a:t>
            </a:r>
            <a:r>
              <a:rPr lang="en-US" sz="2400" dirty="0" smtClean="0">
                <a:solidFill>
                  <a:schemeClr val="bg1"/>
                </a:solidFill>
                <a:latin typeface="Times New Roman"/>
                <a:cs typeface="Times New Roman"/>
              </a:rPr>
              <a:t> castle staff and many of the men wear clothing inspired by traditional Norwegian men’s </a:t>
            </a:r>
            <a:r>
              <a:rPr lang="en-US" sz="2400" dirty="0" err="1" smtClean="0">
                <a:solidFill>
                  <a:schemeClr val="bg1"/>
                </a:solidFill>
                <a:latin typeface="Times New Roman"/>
                <a:cs typeface="Times New Roman"/>
              </a:rPr>
              <a:t>bunad</a:t>
            </a:r>
            <a:r>
              <a:rPr lang="en-US" sz="2400" dirty="0" smtClean="0">
                <a:solidFill>
                  <a:schemeClr val="bg1"/>
                </a:solidFill>
                <a:latin typeface="Times New Roman"/>
                <a:cs typeface="Times New Roman"/>
              </a:rPr>
              <a:t>.</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InspiredBy.jpg"/>
          <p:cNvPicPr>
            <a:picLocks noChangeAspect="1"/>
          </p:cNvPicPr>
          <p:nvPr/>
        </p:nvPicPr>
        <p:blipFill>
          <a:blip r:embed="rId2"/>
          <a:stretch>
            <a:fillRect/>
          </a:stretch>
        </p:blipFill>
        <p:spPr>
          <a:xfrm>
            <a:off x="0" y="-50575"/>
            <a:ext cx="9144000" cy="6959150"/>
          </a:xfrm>
          <a:prstGeom prst="rect">
            <a:avLst/>
          </a:prstGeom>
        </p:spPr>
      </p:pic>
      <p:pic>
        <p:nvPicPr>
          <p:cNvPr id="22" name="Picture 21" descr="bunad1.jpg"/>
          <p:cNvPicPr>
            <a:picLocks noChangeAspect="1"/>
          </p:cNvPicPr>
          <p:nvPr/>
        </p:nvPicPr>
        <p:blipFill>
          <a:blip r:embed="rId3"/>
          <a:stretch>
            <a:fillRect/>
          </a:stretch>
        </p:blipFill>
        <p:spPr>
          <a:xfrm>
            <a:off x="2895600" y="4267200"/>
            <a:ext cx="2819400" cy="2543725"/>
          </a:xfrm>
          <a:prstGeom prst="rect">
            <a:avLst/>
          </a:prstGeom>
        </p:spPr>
      </p:pic>
      <p:pic>
        <p:nvPicPr>
          <p:cNvPr id="20" name="Picture 19" descr="bunadAnnaGreenDress.jpg"/>
          <p:cNvPicPr>
            <a:picLocks noChangeAspect="1"/>
          </p:cNvPicPr>
          <p:nvPr/>
        </p:nvPicPr>
        <p:blipFill>
          <a:blip r:embed="rId4"/>
          <a:stretch>
            <a:fillRect/>
          </a:stretch>
        </p:blipFill>
        <p:spPr>
          <a:xfrm>
            <a:off x="5943600" y="2044700"/>
            <a:ext cx="2908300" cy="4127500"/>
          </a:xfrm>
          <a:prstGeom prst="rect">
            <a:avLst/>
          </a:prstGeom>
        </p:spPr>
      </p:pic>
      <p:pic>
        <p:nvPicPr>
          <p:cNvPr id="19" name="Picture 18" descr="bunadAnnaDress.jpg"/>
          <p:cNvPicPr>
            <a:picLocks noChangeAspect="1"/>
          </p:cNvPicPr>
          <p:nvPr/>
        </p:nvPicPr>
        <p:blipFill>
          <a:blip r:embed="rId5"/>
          <a:stretch>
            <a:fillRect/>
          </a:stretch>
        </p:blipFill>
        <p:spPr>
          <a:xfrm>
            <a:off x="464921" y="2000250"/>
            <a:ext cx="2125879" cy="4324350"/>
          </a:xfrm>
          <a:prstGeom prst="rect">
            <a:avLst/>
          </a:prstGeom>
        </p:spPr>
      </p:pic>
      <p:pic>
        <p:nvPicPr>
          <p:cNvPr id="21" name="Picture 20" descr="bunadwomen.jpg"/>
          <p:cNvPicPr>
            <a:picLocks noChangeAspect="1"/>
          </p:cNvPicPr>
          <p:nvPr/>
        </p:nvPicPr>
        <p:blipFill>
          <a:blip r:embed="rId6"/>
          <a:stretch>
            <a:fillRect/>
          </a:stretch>
        </p:blipFill>
        <p:spPr>
          <a:xfrm>
            <a:off x="2286000" y="1600200"/>
            <a:ext cx="4191000" cy="2760133"/>
          </a:xfrm>
          <a:prstGeom prst="rect">
            <a:avLst/>
          </a:prstGeom>
        </p:spPr>
      </p:pic>
      <p:sp>
        <p:nvSpPr>
          <p:cNvPr id="3" name="Rectangle 2"/>
          <p:cNvSpPr/>
          <p:nvPr/>
        </p:nvSpPr>
        <p:spPr>
          <a:xfrm>
            <a:off x="152400" y="762000"/>
            <a:ext cx="8839200" cy="830997"/>
          </a:xfrm>
          <a:prstGeom prst="rect">
            <a:avLst/>
          </a:prstGeom>
        </p:spPr>
        <p:txBody>
          <a:bodyPr wrap="square">
            <a:spAutoFit/>
          </a:bodyPr>
          <a:lstStyle/>
          <a:p>
            <a:pPr algn="ctr"/>
            <a:r>
              <a:rPr lang="en-US" sz="2400" dirty="0" smtClean="0">
                <a:solidFill>
                  <a:schemeClr val="bg1"/>
                </a:solidFill>
                <a:latin typeface="Times New Roman"/>
                <a:cs typeface="Times New Roman"/>
              </a:rPr>
              <a:t>Both of Anna’s dresses are reminiscent of traditional women’s </a:t>
            </a:r>
            <a:r>
              <a:rPr lang="en-US" sz="2400" dirty="0" err="1" smtClean="0">
                <a:solidFill>
                  <a:schemeClr val="bg1"/>
                </a:solidFill>
                <a:latin typeface="Times New Roman"/>
                <a:cs typeface="Times New Roman"/>
              </a:rPr>
              <a:t>bunad</a:t>
            </a:r>
            <a:r>
              <a:rPr lang="en-US" sz="2400" dirty="0" smtClean="0">
                <a:solidFill>
                  <a:schemeClr val="bg1"/>
                </a:solidFill>
                <a:latin typeface="Times New Roman"/>
                <a:cs typeface="Times New Roman"/>
              </a:rPr>
              <a:t>, with dark bodices and embroidered with </a:t>
            </a:r>
            <a:r>
              <a:rPr lang="en-US" sz="2400" dirty="0" err="1" smtClean="0">
                <a:solidFill>
                  <a:schemeClr val="bg1"/>
                </a:solidFill>
                <a:latin typeface="Times New Roman"/>
                <a:cs typeface="Times New Roman"/>
              </a:rPr>
              <a:t>rosemaling</a:t>
            </a:r>
            <a:r>
              <a:rPr lang="en-US" sz="2400" dirty="0" smtClean="0">
                <a:solidFill>
                  <a:schemeClr val="bg1"/>
                </a:solidFill>
                <a:latin typeface="Times New Roman"/>
                <a:cs typeface="Times New Roman"/>
              </a:rPr>
              <a:t>-style designs. </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InspiredBy.jpg"/>
          <p:cNvPicPr>
            <a:picLocks noChangeAspect="1"/>
          </p:cNvPicPr>
          <p:nvPr/>
        </p:nvPicPr>
        <p:blipFill>
          <a:blip r:embed="rId2"/>
          <a:stretch>
            <a:fillRect/>
          </a:stretch>
        </p:blipFill>
        <p:spPr>
          <a:xfrm>
            <a:off x="0" y="-50575"/>
            <a:ext cx="9144000" cy="6959150"/>
          </a:xfrm>
          <a:prstGeom prst="rect">
            <a:avLst/>
          </a:prstGeom>
        </p:spPr>
      </p:pic>
      <p:pic>
        <p:nvPicPr>
          <p:cNvPr id="8" name="Picture 7" descr="gloves.jpg"/>
          <p:cNvPicPr>
            <a:picLocks noChangeAspect="1"/>
          </p:cNvPicPr>
          <p:nvPr/>
        </p:nvPicPr>
        <p:blipFill>
          <a:blip r:embed="rId3"/>
          <a:stretch>
            <a:fillRect/>
          </a:stretch>
        </p:blipFill>
        <p:spPr>
          <a:xfrm>
            <a:off x="5562273" y="1905000"/>
            <a:ext cx="3276927" cy="4572000"/>
          </a:xfrm>
          <a:prstGeom prst="rect">
            <a:avLst/>
          </a:prstGeom>
        </p:spPr>
      </p:pic>
      <p:pic>
        <p:nvPicPr>
          <p:cNvPr id="10" name="Picture 9" descr="Elsafullgown.jpg"/>
          <p:cNvPicPr>
            <a:picLocks noChangeAspect="1"/>
          </p:cNvPicPr>
          <p:nvPr/>
        </p:nvPicPr>
        <p:blipFill>
          <a:blip r:embed="rId4"/>
          <a:stretch>
            <a:fillRect/>
          </a:stretch>
        </p:blipFill>
        <p:spPr>
          <a:xfrm>
            <a:off x="381000" y="1718790"/>
            <a:ext cx="3773397" cy="4919020"/>
          </a:xfrm>
          <a:prstGeom prst="rect">
            <a:avLst/>
          </a:prstGeom>
        </p:spPr>
      </p:pic>
      <p:pic>
        <p:nvPicPr>
          <p:cNvPr id="9" name="Picture 8" descr="glovesZ.jpg"/>
          <p:cNvPicPr>
            <a:picLocks noChangeAspect="1"/>
          </p:cNvPicPr>
          <p:nvPr/>
        </p:nvPicPr>
        <p:blipFill>
          <a:blip r:embed="rId5"/>
          <a:stretch>
            <a:fillRect/>
          </a:stretch>
        </p:blipFill>
        <p:spPr>
          <a:xfrm>
            <a:off x="3405287" y="1592997"/>
            <a:ext cx="2462113" cy="2902804"/>
          </a:xfrm>
          <a:prstGeom prst="rect">
            <a:avLst/>
          </a:prstGeom>
        </p:spPr>
      </p:pic>
      <p:pic>
        <p:nvPicPr>
          <p:cNvPr id="11" name="Picture 10" descr="stomp.jpg"/>
          <p:cNvPicPr>
            <a:picLocks noChangeAspect="1"/>
          </p:cNvPicPr>
          <p:nvPr/>
        </p:nvPicPr>
        <p:blipFill>
          <a:blip r:embed="rId6"/>
          <a:stretch>
            <a:fillRect/>
          </a:stretch>
        </p:blipFill>
        <p:spPr>
          <a:xfrm>
            <a:off x="3810000" y="4198741"/>
            <a:ext cx="1835149" cy="2583059"/>
          </a:xfrm>
          <a:prstGeom prst="rect">
            <a:avLst/>
          </a:prstGeom>
        </p:spPr>
      </p:pic>
      <p:sp>
        <p:nvSpPr>
          <p:cNvPr id="3" name="Rectangle 2"/>
          <p:cNvSpPr/>
          <p:nvPr/>
        </p:nvSpPr>
        <p:spPr>
          <a:xfrm>
            <a:off x="152400" y="762000"/>
            <a:ext cx="8839200" cy="830997"/>
          </a:xfrm>
          <a:prstGeom prst="rect">
            <a:avLst/>
          </a:prstGeom>
        </p:spPr>
        <p:txBody>
          <a:bodyPr wrap="square">
            <a:spAutoFit/>
          </a:bodyPr>
          <a:lstStyle/>
          <a:p>
            <a:pPr algn="ctr"/>
            <a:r>
              <a:rPr lang="en-US" sz="2400" dirty="0" smtClean="0">
                <a:solidFill>
                  <a:schemeClr val="bg1"/>
                </a:solidFill>
                <a:latin typeface="Times New Roman"/>
                <a:cs typeface="Times New Roman"/>
              </a:rPr>
              <a:t>Even Queen Elsa’s coronation dress, matching shoes, and her protective gloves are also decorated with </a:t>
            </a:r>
            <a:r>
              <a:rPr lang="en-US" sz="2400" dirty="0" err="1" smtClean="0">
                <a:solidFill>
                  <a:schemeClr val="bg1"/>
                </a:solidFill>
                <a:latin typeface="Times New Roman"/>
                <a:cs typeface="Times New Roman"/>
              </a:rPr>
              <a:t>rosemaling</a:t>
            </a:r>
            <a:r>
              <a:rPr lang="en-US" sz="2400" dirty="0" smtClean="0">
                <a:solidFill>
                  <a:schemeClr val="bg1"/>
                </a:solidFill>
                <a:latin typeface="Times New Roman"/>
                <a:cs typeface="Times New Roman"/>
              </a:rPr>
              <a:t>-style designs.</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InspiredToMain.jpg"/>
          <p:cNvPicPr>
            <a:picLocks noChangeAspect="1"/>
          </p:cNvPicPr>
          <p:nvPr/>
        </p:nvPicPr>
        <p:blipFill>
          <a:blip r:embed="rId2"/>
          <a:stretch>
            <a:fillRect/>
          </a:stretch>
        </p:blipFill>
        <p:spPr>
          <a:xfrm>
            <a:off x="0" y="0"/>
            <a:ext cx="9144000" cy="695915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5" name="Picture 4" descr="elsa-frozen-trailer-elsa-scared-flee-31.jpg"/>
          <p:cNvPicPr>
            <a:picLocks noChangeAspect="1"/>
          </p:cNvPicPr>
          <p:nvPr/>
        </p:nvPicPr>
        <p:blipFill>
          <a:blip r:embed="rId3"/>
          <a:stretch>
            <a:fillRect/>
          </a:stretch>
        </p:blipFill>
        <p:spPr>
          <a:xfrm>
            <a:off x="1219200" y="2089048"/>
            <a:ext cx="3850908" cy="4616552"/>
          </a:xfrm>
          <a:prstGeom prst="rect">
            <a:avLst/>
          </a:prstGeom>
        </p:spPr>
      </p:pic>
      <p:pic>
        <p:nvPicPr>
          <p:cNvPr id="6" name="Picture 5" descr="elsa-frozen-cartoon-mobile-wallpaper-1080x1920-2859-2907163620.jpg"/>
          <p:cNvPicPr>
            <a:picLocks noChangeAspect="1"/>
          </p:cNvPicPr>
          <p:nvPr/>
        </p:nvPicPr>
        <p:blipFill>
          <a:blip r:embed="rId4"/>
          <a:stretch>
            <a:fillRect/>
          </a:stretch>
        </p:blipFill>
        <p:spPr>
          <a:xfrm>
            <a:off x="5251789" y="2089048"/>
            <a:ext cx="2596811" cy="4616552"/>
          </a:xfrm>
          <a:prstGeom prst="rect">
            <a:avLst/>
          </a:prstGeom>
        </p:spPr>
      </p:pic>
      <p:sp>
        <p:nvSpPr>
          <p:cNvPr id="7" name="Rectangle 6"/>
          <p:cNvSpPr/>
          <p:nvPr/>
        </p:nvSpPr>
        <p:spPr>
          <a:xfrm>
            <a:off x="152400" y="762000"/>
            <a:ext cx="8839200" cy="1200328"/>
          </a:xfrm>
          <a:prstGeom prst="rect">
            <a:avLst/>
          </a:prstGeom>
        </p:spPr>
        <p:txBody>
          <a:bodyPr wrap="square">
            <a:spAutoFit/>
          </a:bodyPr>
          <a:lstStyle/>
          <a:p>
            <a:pPr algn="ctr"/>
            <a:r>
              <a:rPr lang="en-US" sz="2400" dirty="0" smtClean="0">
                <a:solidFill>
                  <a:schemeClr val="bg1"/>
                </a:solidFill>
                <a:latin typeface="Times New Roman"/>
                <a:cs typeface="Times New Roman"/>
              </a:rPr>
              <a:t>I had only seen the video of the song Let It Go and already decided I must make both of Elsa’s dresses before I even saw the movie! It didn’t hurt there were so many of my favorite colors represented.</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9" name="Picture 8" descr="ElsaCostumes - 06.jpg"/>
          <p:cNvPicPr>
            <a:picLocks noChangeAspect="1"/>
          </p:cNvPicPr>
          <p:nvPr/>
        </p:nvPicPr>
        <p:blipFill>
          <a:blip r:embed="rId3"/>
          <a:stretch>
            <a:fillRect/>
          </a:stretch>
        </p:blipFill>
        <p:spPr>
          <a:xfrm>
            <a:off x="4953000" y="1623564"/>
            <a:ext cx="3962400" cy="5082036"/>
          </a:xfrm>
          <a:prstGeom prst="rect">
            <a:avLst/>
          </a:prstGeom>
        </p:spPr>
      </p:pic>
      <p:pic>
        <p:nvPicPr>
          <p:cNvPr id="10" name="Picture 9" descr="ElsaCostumes - 07.jpg"/>
          <p:cNvPicPr>
            <a:picLocks noChangeAspect="1"/>
          </p:cNvPicPr>
          <p:nvPr/>
        </p:nvPicPr>
        <p:blipFill>
          <a:blip r:embed="rId4"/>
          <a:stretch>
            <a:fillRect/>
          </a:stretch>
        </p:blipFill>
        <p:spPr>
          <a:xfrm>
            <a:off x="3009899" y="2667000"/>
            <a:ext cx="4485737" cy="2971800"/>
          </a:xfrm>
          <a:prstGeom prst="rect">
            <a:avLst/>
          </a:prstGeom>
        </p:spPr>
      </p:pic>
      <p:pic>
        <p:nvPicPr>
          <p:cNvPr id="11" name="Picture 10" descr="ElsaCostumes - 05.jpg"/>
          <p:cNvPicPr>
            <a:picLocks noChangeAspect="1"/>
          </p:cNvPicPr>
          <p:nvPr/>
        </p:nvPicPr>
        <p:blipFill>
          <a:blip r:embed="rId5"/>
          <a:stretch>
            <a:fillRect/>
          </a:stretch>
        </p:blipFill>
        <p:spPr>
          <a:xfrm>
            <a:off x="152400" y="1981200"/>
            <a:ext cx="3604022" cy="4594769"/>
          </a:xfrm>
          <a:prstGeom prst="rect">
            <a:avLst/>
          </a:prstGeom>
        </p:spPr>
      </p:pic>
      <p:sp>
        <p:nvSpPr>
          <p:cNvPr id="8" name="Rectangle 7"/>
          <p:cNvSpPr/>
          <p:nvPr/>
        </p:nvSpPr>
        <p:spPr>
          <a:xfrm>
            <a:off x="152400" y="762000"/>
            <a:ext cx="8839200" cy="830997"/>
          </a:xfrm>
          <a:prstGeom prst="rect">
            <a:avLst/>
          </a:prstGeom>
        </p:spPr>
        <p:txBody>
          <a:bodyPr wrap="square">
            <a:spAutoFit/>
          </a:bodyPr>
          <a:lstStyle/>
          <a:p>
            <a:pPr algn="ctr"/>
            <a:r>
              <a:rPr lang="en-US" sz="2400" dirty="0" smtClean="0">
                <a:solidFill>
                  <a:schemeClr val="bg1"/>
                </a:solidFill>
                <a:latin typeface="Times New Roman"/>
                <a:cs typeface="Times New Roman"/>
              </a:rPr>
              <a:t>Sketching began, I found aqua canvas in my stash, purchased other fabrics, and started fitting the corset bodice together. </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4" name="Picture 3" descr="ElsaCostumes - 08.jpg"/>
          <p:cNvPicPr>
            <a:picLocks noChangeAspect="1"/>
          </p:cNvPicPr>
          <p:nvPr/>
        </p:nvPicPr>
        <p:blipFill>
          <a:blip r:embed="rId3"/>
          <a:stretch>
            <a:fillRect/>
          </a:stretch>
        </p:blipFill>
        <p:spPr>
          <a:xfrm>
            <a:off x="508000" y="1905000"/>
            <a:ext cx="3987800" cy="2990850"/>
          </a:xfrm>
          <a:prstGeom prst="rect">
            <a:avLst/>
          </a:prstGeom>
        </p:spPr>
      </p:pic>
      <p:pic>
        <p:nvPicPr>
          <p:cNvPr id="5" name="Picture 4" descr="ElsaCostumes - 10.jpg"/>
          <p:cNvPicPr>
            <a:picLocks noChangeAspect="1"/>
          </p:cNvPicPr>
          <p:nvPr/>
        </p:nvPicPr>
        <p:blipFill>
          <a:blip r:embed="rId4"/>
          <a:stretch>
            <a:fillRect/>
          </a:stretch>
        </p:blipFill>
        <p:spPr>
          <a:xfrm>
            <a:off x="4800600" y="1895475"/>
            <a:ext cx="3975100" cy="2981325"/>
          </a:xfrm>
          <a:prstGeom prst="rect">
            <a:avLst/>
          </a:prstGeom>
        </p:spPr>
      </p:pic>
      <p:pic>
        <p:nvPicPr>
          <p:cNvPr id="6" name="Picture 5" descr="ElsaCostumes - 11.jpg"/>
          <p:cNvPicPr>
            <a:picLocks noChangeAspect="1"/>
          </p:cNvPicPr>
          <p:nvPr/>
        </p:nvPicPr>
        <p:blipFill>
          <a:blip r:embed="rId5"/>
          <a:stretch>
            <a:fillRect/>
          </a:stretch>
        </p:blipFill>
        <p:spPr>
          <a:xfrm>
            <a:off x="2870200" y="3962400"/>
            <a:ext cx="3683000" cy="2762250"/>
          </a:xfrm>
          <a:prstGeom prst="rect">
            <a:avLst/>
          </a:prstGeom>
        </p:spPr>
      </p:pic>
      <p:sp>
        <p:nvSpPr>
          <p:cNvPr id="7" name="Rectangle 6"/>
          <p:cNvSpPr/>
          <p:nvPr/>
        </p:nvSpPr>
        <p:spPr>
          <a:xfrm>
            <a:off x="152400" y="685800"/>
            <a:ext cx="8839200" cy="1200328"/>
          </a:xfrm>
          <a:prstGeom prst="rect">
            <a:avLst/>
          </a:prstGeom>
        </p:spPr>
        <p:txBody>
          <a:bodyPr wrap="square">
            <a:spAutoFit/>
          </a:bodyPr>
          <a:lstStyle/>
          <a:p>
            <a:pPr algn="ctr"/>
            <a:r>
              <a:rPr lang="en-US" sz="2400" dirty="0" smtClean="0">
                <a:solidFill>
                  <a:schemeClr val="bg1"/>
                </a:solidFill>
                <a:latin typeface="Times New Roman"/>
                <a:cs typeface="Times New Roman"/>
              </a:rPr>
              <a:t>Since both dresses are full-length skirts with strapless bodices over separate shirts, plus corset construction always needs two sides of fabric, I decided to make a reversible dress, starting with the bodice.</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nspiredByMain.jpg"/>
          <p:cNvPicPr>
            <a:picLocks noChangeAspect="1"/>
          </p:cNvPicPr>
          <p:nvPr/>
        </p:nvPicPr>
        <p:blipFill>
          <a:blip r:embed="rId2"/>
          <a:stretch>
            <a:fillRect/>
          </a:stretch>
        </p:blipFill>
        <p:spPr>
          <a:xfrm>
            <a:off x="0" y="0"/>
            <a:ext cx="9144000" cy="695915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4" name="Picture 3" descr="ElsaCostumes - 12.jpg"/>
          <p:cNvPicPr>
            <a:picLocks noChangeAspect="1"/>
          </p:cNvPicPr>
          <p:nvPr/>
        </p:nvPicPr>
        <p:blipFill>
          <a:blip r:embed="rId3"/>
          <a:stretch>
            <a:fillRect/>
          </a:stretch>
        </p:blipFill>
        <p:spPr>
          <a:xfrm>
            <a:off x="552450" y="1905000"/>
            <a:ext cx="2724150" cy="3632200"/>
          </a:xfrm>
          <a:prstGeom prst="rect">
            <a:avLst/>
          </a:prstGeom>
        </p:spPr>
      </p:pic>
      <p:pic>
        <p:nvPicPr>
          <p:cNvPr id="5" name="Picture 4" descr="ElsaCostumes - 13.jpg"/>
          <p:cNvPicPr>
            <a:picLocks noChangeAspect="1"/>
          </p:cNvPicPr>
          <p:nvPr/>
        </p:nvPicPr>
        <p:blipFill>
          <a:blip r:embed="rId4"/>
          <a:stretch>
            <a:fillRect/>
          </a:stretch>
        </p:blipFill>
        <p:spPr>
          <a:xfrm>
            <a:off x="3403600" y="1905000"/>
            <a:ext cx="2311400" cy="1733550"/>
          </a:xfrm>
          <a:prstGeom prst="rect">
            <a:avLst/>
          </a:prstGeom>
        </p:spPr>
      </p:pic>
      <p:pic>
        <p:nvPicPr>
          <p:cNvPr id="6" name="Picture 5" descr="ElsaCostumes - 14.jpg"/>
          <p:cNvPicPr>
            <a:picLocks noChangeAspect="1"/>
          </p:cNvPicPr>
          <p:nvPr/>
        </p:nvPicPr>
        <p:blipFill>
          <a:blip r:embed="rId5"/>
          <a:stretch>
            <a:fillRect/>
          </a:stretch>
        </p:blipFill>
        <p:spPr>
          <a:xfrm>
            <a:off x="3403600" y="3657600"/>
            <a:ext cx="2292350" cy="3056467"/>
          </a:xfrm>
          <a:prstGeom prst="rect">
            <a:avLst/>
          </a:prstGeom>
        </p:spPr>
      </p:pic>
      <p:pic>
        <p:nvPicPr>
          <p:cNvPr id="8" name="Picture 7" descr="ElsaCostumes - 15.jpg"/>
          <p:cNvPicPr>
            <a:picLocks noChangeAspect="1"/>
          </p:cNvPicPr>
          <p:nvPr/>
        </p:nvPicPr>
        <p:blipFill>
          <a:blip r:embed="rId6"/>
          <a:stretch>
            <a:fillRect/>
          </a:stretch>
        </p:blipFill>
        <p:spPr>
          <a:xfrm>
            <a:off x="5822950" y="1905000"/>
            <a:ext cx="3092450" cy="2319338"/>
          </a:xfrm>
          <a:prstGeom prst="rect">
            <a:avLst/>
          </a:prstGeom>
        </p:spPr>
      </p:pic>
      <p:pic>
        <p:nvPicPr>
          <p:cNvPr id="9" name="Picture 8" descr="ElsaCostumes - 16.jpg"/>
          <p:cNvPicPr>
            <a:picLocks noChangeAspect="1"/>
          </p:cNvPicPr>
          <p:nvPr/>
        </p:nvPicPr>
        <p:blipFill>
          <a:blip r:embed="rId7"/>
          <a:stretch>
            <a:fillRect/>
          </a:stretch>
        </p:blipFill>
        <p:spPr>
          <a:xfrm>
            <a:off x="6229350" y="3657600"/>
            <a:ext cx="2286000" cy="3048000"/>
          </a:xfrm>
          <a:prstGeom prst="rect">
            <a:avLst/>
          </a:prstGeom>
        </p:spPr>
      </p:pic>
      <p:sp>
        <p:nvSpPr>
          <p:cNvPr id="7" name="Rectangle 6"/>
          <p:cNvSpPr/>
          <p:nvPr/>
        </p:nvSpPr>
        <p:spPr>
          <a:xfrm>
            <a:off x="152400" y="685800"/>
            <a:ext cx="8839200" cy="1200328"/>
          </a:xfrm>
          <a:prstGeom prst="rect">
            <a:avLst/>
          </a:prstGeom>
        </p:spPr>
        <p:txBody>
          <a:bodyPr wrap="square">
            <a:spAutoFit/>
          </a:bodyPr>
          <a:lstStyle/>
          <a:p>
            <a:pPr algn="ctr"/>
            <a:r>
              <a:rPr lang="en-US" sz="2400" dirty="0" smtClean="0">
                <a:solidFill>
                  <a:schemeClr val="bg1"/>
                </a:solidFill>
                <a:latin typeface="Times New Roman"/>
                <a:cs typeface="Times New Roman"/>
              </a:rPr>
              <a:t>Luckily I had a dark green loose-fitting stretch velvet blouse I could reconfigure into the coronation dress mandarin collar with fitted sleeves. This was my first </a:t>
            </a:r>
            <a:r>
              <a:rPr lang="en-US" sz="2400" dirty="0" err="1" smtClean="0">
                <a:solidFill>
                  <a:schemeClr val="bg1"/>
                </a:solidFill>
                <a:latin typeface="Times New Roman"/>
                <a:cs typeface="Times New Roman"/>
              </a:rPr>
              <a:t>serger</a:t>
            </a:r>
            <a:r>
              <a:rPr lang="en-US" sz="2400" dirty="0" smtClean="0">
                <a:solidFill>
                  <a:schemeClr val="bg1"/>
                </a:solidFill>
                <a:latin typeface="Times New Roman"/>
                <a:cs typeface="Times New Roman"/>
              </a:rPr>
              <a:t> sewing project.</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4" name="Picture 3" descr="ElsaCostumes - 17.jpg"/>
          <p:cNvPicPr>
            <a:picLocks noChangeAspect="1"/>
          </p:cNvPicPr>
          <p:nvPr/>
        </p:nvPicPr>
        <p:blipFill>
          <a:blip r:embed="rId3"/>
          <a:stretch>
            <a:fillRect/>
          </a:stretch>
        </p:blipFill>
        <p:spPr>
          <a:xfrm>
            <a:off x="152400" y="2383155"/>
            <a:ext cx="4517457" cy="3352800"/>
          </a:xfrm>
          <a:prstGeom prst="rect">
            <a:avLst/>
          </a:prstGeom>
        </p:spPr>
      </p:pic>
      <p:pic>
        <p:nvPicPr>
          <p:cNvPr id="5" name="Picture 4" descr="ElsaCostumes - 18.jpg"/>
          <p:cNvPicPr>
            <a:picLocks noChangeAspect="1"/>
          </p:cNvPicPr>
          <p:nvPr/>
        </p:nvPicPr>
        <p:blipFill>
          <a:blip r:embed="rId4"/>
          <a:stretch>
            <a:fillRect/>
          </a:stretch>
        </p:blipFill>
        <p:spPr>
          <a:xfrm>
            <a:off x="4787348" y="2383155"/>
            <a:ext cx="4128052" cy="3560445"/>
          </a:xfrm>
          <a:prstGeom prst="rect">
            <a:avLst/>
          </a:prstGeom>
        </p:spPr>
      </p:pic>
      <p:sp>
        <p:nvSpPr>
          <p:cNvPr id="7" name="Rectangle 6"/>
          <p:cNvSpPr/>
          <p:nvPr/>
        </p:nvSpPr>
        <p:spPr>
          <a:xfrm>
            <a:off x="152400" y="762000"/>
            <a:ext cx="8839200" cy="1200328"/>
          </a:xfrm>
          <a:prstGeom prst="rect">
            <a:avLst/>
          </a:prstGeom>
        </p:spPr>
        <p:txBody>
          <a:bodyPr wrap="square">
            <a:spAutoFit/>
          </a:bodyPr>
          <a:lstStyle/>
          <a:p>
            <a:pPr algn="ctr"/>
            <a:r>
              <a:rPr lang="en-US" sz="2400" dirty="0" smtClean="0">
                <a:solidFill>
                  <a:schemeClr val="bg1"/>
                </a:solidFill>
                <a:latin typeface="Times New Roman"/>
                <a:cs typeface="Times New Roman"/>
              </a:rPr>
              <a:t>I didn’t trust that much embroidery to remain stretchy, so I used fabric paint brushed onto the velvet while wearing it stretched to shape. It took two coats of paint and I had to keep wearing it as it dried.</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4" name="Picture 3" descr="ElsaCostumes - 23.jpg"/>
          <p:cNvPicPr>
            <a:picLocks noChangeAspect="1"/>
          </p:cNvPicPr>
          <p:nvPr/>
        </p:nvPicPr>
        <p:blipFill>
          <a:blip r:embed="rId3"/>
          <a:stretch>
            <a:fillRect/>
          </a:stretch>
        </p:blipFill>
        <p:spPr>
          <a:xfrm>
            <a:off x="152400" y="2895600"/>
            <a:ext cx="3048000" cy="2286000"/>
          </a:xfrm>
          <a:prstGeom prst="rect">
            <a:avLst/>
          </a:prstGeom>
        </p:spPr>
      </p:pic>
      <p:pic>
        <p:nvPicPr>
          <p:cNvPr id="8" name="Picture 7" descr="ElsaCostumes - 28.jpg"/>
          <p:cNvPicPr>
            <a:picLocks noChangeAspect="1"/>
          </p:cNvPicPr>
          <p:nvPr/>
        </p:nvPicPr>
        <p:blipFill>
          <a:blip r:embed="rId4"/>
          <a:stretch>
            <a:fillRect/>
          </a:stretch>
        </p:blipFill>
        <p:spPr>
          <a:xfrm>
            <a:off x="4191000" y="3683794"/>
            <a:ext cx="3566050" cy="3098006"/>
          </a:xfrm>
          <a:prstGeom prst="rect">
            <a:avLst/>
          </a:prstGeom>
        </p:spPr>
      </p:pic>
      <p:pic>
        <p:nvPicPr>
          <p:cNvPr id="5" name="Picture 4" descr="ElsaCostumes - 25.jpg"/>
          <p:cNvPicPr>
            <a:picLocks noChangeAspect="1"/>
          </p:cNvPicPr>
          <p:nvPr/>
        </p:nvPicPr>
        <p:blipFill>
          <a:blip r:embed="rId5"/>
          <a:stretch>
            <a:fillRect/>
          </a:stretch>
        </p:blipFill>
        <p:spPr>
          <a:xfrm>
            <a:off x="2933700" y="2590800"/>
            <a:ext cx="2171700" cy="2895600"/>
          </a:xfrm>
          <a:prstGeom prst="rect">
            <a:avLst/>
          </a:prstGeom>
        </p:spPr>
      </p:pic>
      <p:pic>
        <p:nvPicPr>
          <p:cNvPr id="6" name="Picture 5" descr="ElsaCostumes - 26.jpg"/>
          <p:cNvPicPr>
            <a:picLocks noChangeAspect="1"/>
          </p:cNvPicPr>
          <p:nvPr/>
        </p:nvPicPr>
        <p:blipFill>
          <a:blip r:embed="rId6"/>
          <a:stretch>
            <a:fillRect/>
          </a:stretch>
        </p:blipFill>
        <p:spPr>
          <a:xfrm>
            <a:off x="6629400" y="2489200"/>
            <a:ext cx="2362200" cy="3149600"/>
          </a:xfrm>
          <a:prstGeom prst="rect">
            <a:avLst/>
          </a:prstGeom>
        </p:spPr>
      </p:pic>
      <p:sp>
        <p:nvSpPr>
          <p:cNvPr id="7" name="Rectangle 6"/>
          <p:cNvSpPr/>
          <p:nvPr/>
        </p:nvSpPr>
        <p:spPr>
          <a:xfrm>
            <a:off x="152400" y="762000"/>
            <a:ext cx="8839200" cy="1569660"/>
          </a:xfrm>
          <a:prstGeom prst="rect">
            <a:avLst/>
          </a:prstGeom>
        </p:spPr>
        <p:txBody>
          <a:bodyPr wrap="square">
            <a:spAutoFit/>
          </a:bodyPr>
          <a:lstStyle/>
          <a:p>
            <a:pPr algn="ctr"/>
            <a:r>
              <a:rPr lang="en-US" sz="2400" dirty="0" smtClean="0">
                <a:solidFill>
                  <a:schemeClr val="bg1"/>
                </a:solidFill>
                <a:latin typeface="Times New Roman"/>
                <a:cs typeface="Times New Roman"/>
              </a:rPr>
              <a:t>Next was the coronation cape, made from fleece so it would drape well but not need hemming and be fairly inexpensive. The shaped shoulders were tricky to fit to myself, and using the stretchy crushed velvet was slippery to sew as trim, but the look was perfect.</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4" name="Picture 3" descr="ElsaCostumes - 29.jpg"/>
          <p:cNvPicPr>
            <a:picLocks noChangeAspect="1"/>
          </p:cNvPicPr>
          <p:nvPr/>
        </p:nvPicPr>
        <p:blipFill>
          <a:blip r:embed="rId3"/>
          <a:stretch>
            <a:fillRect/>
          </a:stretch>
        </p:blipFill>
        <p:spPr>
          <a:xfrm>
            <a:off x="412497" y="2785872"/>
            <a:ext cx="5226303" cy="3919727"/>
          </a:xfrm>
          <a:prstGeom prst="rect">
            <a:avLst/>
          </a:prstGeom>
        </p:spPr>
      </p:pic>
      <p:pic>
        <p:nvPicPr>
          <p:cNvPr id="5" name="Picture 4" descr="ElsaCostumes - 31.jpg"/>
          <p:cNvPicPr>
            <a:picLocks noChangeAspect="1"/>
          </p:cNvPicPr>
          <p:nvPr/>
        </p:nvPicPr>
        <p:blipFill>
          <a:blip r:embed="rId4"/>
          <a:stretch>
            <a:fillRect/>
          </a:stretch>
        </p:blipFill>
        <p:spPr>
          <a:xfrm>
            <a:off x="5715000" y="2804161"/>
            <a:ext cx="3048000" cy="3901439"/>
          </a:xfrm>
          <a:prstGeom prst="rect">
            <a:avLst/>
          </a:prstGeom>
        </p:spPr>
      </p:pic>
      <p:sp>
        <p:nvSpPr>
          <p:cNvPr id="7" name="Rectangle 6"/>
          <p:cNvSpPr/>
          <p:nvPr/>
        </p:nvSpPr>
        <p:spPr>
          <a:xfrm>
            <a:off x="152400" y="762000"/>
            <a:ext cx="8839200" cy="1938992"/>
          </a:xfrm>
          <a:prstGeom prst="rect">
            <a:avLst/>
          </a:prstGeom>
        </p:spPr>
        <p:txBody>
          <a:bodyPr wrap="square">
            <a:spAutoFit/>
          </a:bodyPr>
          <a:lstStyle/>
          <a:p>
            <a:pPr algn="ctr"/>
            <a:r>
              <a:rPr lang="en-US" sz="2400" dirty="0" smtClean="0">
                <a:solidFill>
                  <a:schemeClr val="bg1"/>
                </a:solidFill>
                <a:latin typeface="Times New Roman"/>
                <a:cs typeface="Times New Roman"/>
              </a:rPr>
              <a:t>Next was the skirt. I found a teal linen-style rayon and an aqua bridal satin, then made a four-panel skirt the maximum width of the smallest fabric. The seams were placed at the legs so one seam could be the slit in the aqua ice dress, but I </a:t>
            </a:r>
            <a:r>
              <a:rPr lang="en-US" sz="2400" dirty="0" err="1" smtClean="0">
                <a:solidFill>
                  <a:schemeClr val="bg1"/>
                </a:solidFill>
                <a:latin typeface="Times New Roman"/>
                <a:cs typeface="Times New Roman"/>
              </a:rPr>
              <a:t>handstitch</a:t>
            </a:r>
            <a:r>
              <a:rPr lang="en-US" sz="2400" dirty="0" smtClean="0">
                <a:solidFill>
                  <a:schemeClr val="bg1"/>
                </a:solidFill>
                <a:latin typeface="Times New Roman"/>
                <a:cs typeface="Times New Roman"/>
              </a:rPr>
              <a:t> the slit closed when wearing the coronation dress. (Yes, my kitties are often “helpful” when I sew.)</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8" name="Picture 7" descr="ElsaCostumes - 41.jpg"/>
          <p:cNvPicPr>
            <a:picLocks noChangeAspect="1"/>
          </p:cNvPicPr>
          <p:nvPr/>
        </p:nvPicPr>
        <p:blipFill>
          <a:blip r:embed="rId3"/>
          <a:stretch>
            <a:fillRect/>
          </a:stretch>
        </p:blipFill>
        <p:spPr>
          <a:xfrm>
            <a:off x="2209800" y="4419600"/>
            <a:ext cx="4673600" cy="2314892"/>
          </a:xfrm>
          <a:prstGeom prst="rect">
            <a:avLst/>
          </a:prstGeom>
        </p:spPr>
      </p:pic>
      <p:pic>
        <p:nvPicPr>
          <p:cNvPr id="4" name="Picture 3" descr="ElsaCostumes - 33.jpg"/>
          <p:cNvPicPr>
            <a:picLocks noChangeAspect="1"/>
          </p:cNvPicPr>
          <p:nvPr/>
        </p:nvPicPr>
        <p:blipFill>
          <a:blip r:embed="rId4"/>
          <a:stretch>
            <a:fillRect/>
          </a:stretch>
        </p:blipFill>
        <p:spPr>
          <a:xfrm>
            <a:off x="355600" y="2590800"/>
            <a:ext cx="2616200" cy="2264649"/>
          </a:xfrm>
          <a:prstGeom prst="rect">
            <a:avLst/>
          </a:prstGeom>
        </p:spPr>
      </p:pic>
      <p:pic>
        <p:nvPicPr>
          <p:cNvPr id="6" name="Picture 5" descr="ElsaCostumes - 35.jpg"/>
          <p:cNvPicPr>
            <a:picLocks noChangeAspect="1"/>
          </p:cNvPicPr>
          <p:nvPr/>
        </p:nvPicPr>
        <p:blipFill>
          <a:blip r:embed="rId5"/>
          <a:stretch>
            <a:fillRect/>
          </a:stretch>
        </p:blipFill>
        <p:spPr>
          <a:xfrm>
            <a:off x="5765800" y="2590800"/>
            <a:ext cx="3225800" cy="2419350"/>
          </a:xfrm>
          <a:prstGeom prst="rect">
            <a:avLst/>
          </a:prstGeom>
        </p:spPr>
      </p:pic>
      <p:pic>
        <p:nvPicPr>
          <p:cNvPr id="5" name="Picture 4" descr="ElsaCostumes - 34.jpg"/>
          <p:cNvPicPr>
            <a:picLocks noChangeAspect="1"/>
          </p:cNvPicPr>
          <p:nvPr/>
        </p:nvPicPr>
        <p:blipFill>
          <a:blip r:embed="rId6"/>
          <a:stretch>
            <a:fillRect/>
          </a:stretch>
        </p:blipFill>
        <p:spPr>
          <a:xfrm>
            <a:off x="3124200" y="2590800"/>
            <a:ext cx="2427514" cy="2124075"/>
          </a:xfrm>
          <a:prstGeom prst="rect">
            <a:avLst/>
          </a:prstGeom>
        </p:spPr>
      </p:pic>
      <p:sp>
        <p:nvSpPr>
          <p:cNvPr id="7" name="Rectangle 6"/>
          <p:cNvSpPr/>
          <p:nvPr/>
        </p:nvSpPr>
        <p:spPr>
          <a:xfrm>
            <a:off x="152400" y="651808"/>
            <a:ext cx="8839200" cy="1938992"/>
          </a:xfrm>
          <a:prstGeom prst="rect">
            <a:avLst/>
          </a:prstGeom>
        </p:spPr>
        <p:txBody>
          <a:bodyPr wrap="square">
            <a:spAutoFit/>
          </a:bodyPr>
          <a:lstStyle/>
          <a:p>
            <a:pPr algn="ctr"/>
            <a:r>
              <a:rPr lang="en-US" sz="2400" dirty="0" smtClean="0">
                <a:solidFill>
                  <a:schemeClr val="bg1"/>
                </a:solidFill>
                <a:latin typeface="Times New Roman"/>
                <a:cs typeface="Times New Roman"/>
              </a:rPr>
              <a:t>Finally some </a:t>
            </a:r>
            <a:r>
              <a:rPr lang="en-US" sz="2400" dirty="0" err="1" smtClean="0">
                <a:solidFill>
                  <a:schemeClr val="bg1"/>
                </a:solidFill>
                <a:latin typeface="Times New Roman"/>
                <a:cs typeface="Times New Roman"/>
              </a:rPr>
              <a:t>rosemaling</a:t>
            </a:r>
            <a:r>
              <a:rPr lang="en-US" sz="2400" dirty="0" smtClean="0">
                <a:solidFill>
                  <a:schemeClr val="bg1"/>
                </a:solidFill>
                <a:latin typeface="Times New Roman"/>
                <a:cs typeface="Times New Roman"/>
              </a:rPr>
              <a:t>! I measured my skirt circumference to calculate the size of the repeat, then sketched the design on paper to make a perfectly symmetrical </a:t>
            </a:r>
            <a:r>
              <a:rPr lang="en-US" sz="2400" dirty="0" err="1" smtClean="0">
                <a:solidFill>
                  <a:schemeClr val="bg1"/>
                </a:solidFill>
                <a:latin typeface="Times New Roman"/>
                <a:cs typeface="Times New Roman"/>
              </a:rPr>
              <a:t>tagboard</a:t>
            </a:r>
            <a:r>
              <a:rPr lang="en-US" sz="2400" dirty="0" smtClean="0">
                <a:solidFill>
                  <a:schemeClr val="bg1"/>
                </a:solidFill>
                <a:latin typeface="Times New Roman"/>
                <a:cs typeface="Times New Roman"/>
              </a:rPr>
              <a:t> stencil. I marked the pattern in chalk, then painted using acrylics with textile medium and the same fabric paints as the velvet shirt, even blending colors.</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4" name="Picture 3" descr="ElsaCostumes - 42.jpg"/>
          <p:cNvPicPr>
            <a:picLocks noChangeAspect="1"/>
          </p:cNvPicPr>
          <p:nvPr/>
        </p:nvPicPr>
        <p:blipFill>
          <a:blip r:embed="rId3"/>
          <a:stretch>
            <a:fillRect/>
          </a:stretch>
        </p:blipFill>
        <p:spPr>
          <a:xfrm>
            <a:off x="2305050" y="2209800"/>
            <a:ext cx="2647950" cy="3530600"/>
          </a:xfrm>
          <a:prstGeom prst="rect">
            <a:avLst/>
          </a:prstGeom>
        </p:spPr>
      </p:pic>
      <p:pic>
        <p:nvPicPr>
          <p:cNvPr id="5" name="Picture 4" descr="ElsaCostumes - 43.jpg"/>
          <p:cNvPicPr>
            <a:picLocks noChangeAspect="1"/>
          </p:cNvPicPr>
          <p:nvPr/>
        </p:nvPicPr>
        <p:blipFill>
          <a:blip r:embed="rId4"/>
          <a:stretch>
            <a:fillRect/>
          </a:stretch>
        </p:blipFill>
        <p:spPr>
          <a:xfrm>
            <a:off x="304799" y="3886200"/>
            <a:ext cx="3657601" cy="2743200"/>
          </a:xfrm>
          <a:prstGeom prst="rect">
            <a:avLst/>
          </a:prstGeom>
        </p:spPr>
      </p:pic>
      <p:pic>
        <p:nvPicPr>
          <p:cNvPr id="6" name="Picture 5" descr="ElsaCostumes - 44.jpg"/>
          <p:cNvPicPr>
            <a:picLocks noChangeAspect="1"/>
          </p:cNvPicPr>
          <p:nvPr/>
        </p:nvPicPr>
        <p:blipFill>
          <a:blip r:embed="rId5"/>
          <a:stretch>
            <a:fillRect/>
          </a:stretch>
        </p:blipFill>
        <p:spPr>
          <a:xfrm>
            <a:off x="4876800" y="3266599"/>
            <a:ext cx="3870850" cy="3362801"/>
          </a:xfrm>
          <a:prstGeom prst="rect">
            <a:avLst/>
          </a:prstGeom>
        </p:spPr>
      </p:pic>
      <p:sp>
        <p:nvSpPr>
          <p:cNvPr id="7" name="Rectangle 6"/>
          <p:cNvSpPr/>
          <p:nvPr/>
        </p:nvSpPr>
        <p:spPr>
          <a:xfrm>
            <a:off x="152400" y="762000"/>
            <a:ext cx="8839200" cy="1200328"/>
          </a:xfrm>
          <a:prstGeom prst="rect">
            <a:avLst/>
          </a:prstGeom>
        </p:spPr>
        <p:txBody>
          <a:bodyPr wrap="square">
            <a:spAutoFit/>
          </a:bodyPr>
          <a:lstStyle/>
          <a:p>
            <a:pPr algn="ctr"/>
            <a:r>
              <a:rPr lang="en-US" sz="2400" dirty="0" smtClean="0">
                <a:solidFill>
                  <a:schemeClr val="bg1"/>
                </a:solidFill>
                <a:latin typeface="Times New Roman"/>
                <a:cs typeface="Times New Roman"/>
              </a:rPr>
              <a:t>I needed the bronze ribbon trim in place before I could aim the bodice design, so I sewed the top of the corset together, freehanded the chalk design, then used the same paints as the skirt.</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8" name="Picture 7" descr="ElsaCostumes - 45.jpg"/>
          <p:cNvPicPr>
            <a:picLocks noChangeAspect="1"/>
          </p:cNvPicPr>
          <p:nvPr/>
        </p:nvPicPr>
        <p:blipFill>
          <a:blip r:embed="rId3"/>
          <a:stretch>
            <a:fillRect/>
          </a:stretch>
        </p:blipFill>
        <p:spPr>
          <a:xfrm>
            <a:off x="228600" y="2396728"/>
            <a:ext cx="3151909" cy="2708672"/>
          </a:xfrm>
          <a:prstGeom prst="rect">
            <a:avLst/>
          </a:prstGeom>
        </p:spPr>
      </p:pic>
      <p:pic>
        <p:nvPicPr>
          <p:cNvPr id="9" name="Picture 8" descr="ElsaCostumes - 47.jpg"/>
          <p:cNvPicPr>
            <a:picLocks noChangeAspect="1"/>
          </p:cNvPicPr>
          <p:nvPr/>
        </p:nvPicPr>
        <p:blipFill>
          <a:blip r:embed="rId4"/>
          <a:stretch>
            <a:fillRect/>
          </a:stretch>
        </p:blipFill>
        <p:spPr>
          <a:xfrm>
            <a:off x="3200400" y="2705100"/>
            <a:ext cx="2962275" cy="3949700"/>
          </a:xfrm>
          <a:prstGeom prst="rect">
            <a:avLst/>
          </a:prstGeom>
        </p:spPr>
      </p:pic>
      <p:pic>
        <p:nvPicPr>
          <p:cNvPr id="10" name="Picture 9" descr="ElsaCostumes - 49.jpg"/>
          <p:cNvPicPr>
            <a:picLocks noChangeAspect="1"/>
          </p:cNvPicPr>
          <p:nvPr/>
        </p:nvPicPr>
        <p:blipFill>
          <a:blip r:embed="rId5"/>
          <a:stretch>
            <a:fillRect/>
          </a:stretch>
        </p:blipFill>
        <p:spPr>
          <a:xfrm>
            <a:off x="5918200" y="3276600"/>
            <a:ext cx="3073400" cy="2305050"/>
          </a:xfrm>
          <a:prstGeom prst="rect">
            <a:avLst/>
          </a:prstGeom>
        </p:spPr>
      </p:pic>
      <p:sp>
        <p:nvSpPr>
          <p:cNvPr id="7" name="Rectangle 6"/>
          <p:cNvSpPr/>
          <p:nvPr/>
        </p:nvSpPr>
        <p:spPr>
          <a:xfrm>
            <a:off x="152400" y="762000"/>
            <a:ext cx="8839200" cy="1938992"/>
          </a:xfrm>
          <a:prstGeom prst="rect">
            <a:avLst/>
          </a:prstGeom>
        </p:spPr>
        <p:txBody>
          <a:bodyPr wrap="square">
            <a:spAutoFit/>
          </a:bodyPr>
          <a:lstStyle/>
          <a:p>
            <a:pPr algn="ctr"/>
            <a:r>
              <a:rPr lang="en-US" sz="2400" dirty="0" smtClean="0">
                <a:solidFill>
                  <a:schemeClr val="bg1"/>
                </a:solidFill>
                <a:latin typeface="Times New Roman"/>
                <a:cs typeface="Times New Roman"/>
              </a:rPr>
              <a:t>I wanted this bodice to be sturdy, so I used extra-thick half-inch steel boning instead of standard quarter-inch. My new favorite corsetry accessory is the pre-punched lacing stay! Setting the eyelets is always a pain, but with the steel lacing stays inside, they won’t rip out of the fabric over time.</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4" name="Picture 3" descr="ElsaCostumes - 50.jpg"/>
          <p:cNvPicPr>
            <a:picLocks noChangeAspect="1"/>
          </p:cNvPicPr>
          <p:nvPr/>
        </p:nvPicPr>
        <p:blipFill>
          <a:blip r:embed="rId3"/>
          <a:stretch>
            <a:fillRect/>
          </a:stretch>
        </p:blipFill>
        <p:spPr>
          <a:xfrm>
            <a:off x="644485" y="3070325"/>
            <a:ext cx="1870115" cy="3530600"/>
          </a:xfrm>
          <a:prstGeom prst="rect">
            <a:avLst/>
          </a:prstGeom>
        </p:spPr>
      </p:pic>
      <p:pic>
        <p:nvPicPr>
          <p:cNvPr id="6" name="Picture 5" descr="ElsaCostumes - 53.jpg"/>
          <p:cNvPicPr>
            <a:picLocks noChangeAspect="1"/>
          </p:cNvPicPr>
          <p:nvPr/>
        </p:nvPicPr>
        <p:blipFill>
          <a:blip r:embed="rId4"/>
          <a:stretch>
            <a:fillRect/>
          </a:stretch>
        </p:blipFill>
        <p:spPr>
          <a:xfrm>
            <a:off x="3826073" y="3070324"/>
            <a:ext cx="4707467" cy="3530600"/>
          </a:xfrm>
          <a:prstGeom prst="rect">
            <a:avLst/>
          </a:prstGeom>
        </p:spPr>
      </p:pic>
      <p:pic>
        <p:nvPicPr>
          <p:cNvPr id="5" name="Picture 4" descr="ElsaCostumes - 52.jpg"/>
          <p:cNvPicPr>
            <a:picLocks noChangeAspect="1"/>
          </p:cNvPicPr>
          <p:nvPr/>
        </p:nvPicPr>
        <p:blipFill>
          <a:blip r:embed="rId5"/>
          <a:stretch>
            <a:fillRect/>
          </a:stretch>
        </p:blipFill>
        <p:spPr>
          <a:xfrm>
            <a:off x="2502098" y="3070324"/>
            <a:ext cx="2647950" cy="3530600"/>
          </a:xfrm>
          <a:prstGeom prst="rect">
            <a:avLst/>
          </a:prstGeom>
        </p:spPr>
      </p:pic>
      <p:sp>
        <p:nvSpPr>
          <p:cNvPr id="7" name="Rectangle 6"/>
          <p:cNvSpPr/>
          <p:nvPr/>
        </p:nvSpPr>
        <p:spPr>
          <a:xfrm>
            <a:off x="152400" y="685800"/>
            <a:ext cx="8839200" cy="2308324"/>
          </a:xfrm>
          <a:prstGeom prst="rect">
            <a:avLst/>
          </a:prstGeom>
        </p:spPr>
        <p:txBody>
          <a:bodyPr wrap="square">
            <a:spAutoFit/>
          </a:bodyPr>
          <a:lstStyle/>
          <a:p>
            <a:pPr algn="ctr"/>
            <a:r>
              <a:rPr lang="en-US" sz="2400" dirty="0" smtClean="0">
                <a:solidFill>
                  <a:schemeClr val="bg1"/>
                </a:solidFill>
                <a:latin typeface="Times New Roman"/>
                <a:cs typeface="Times New Roman"/>
              </a:rPr>
              <a:t>This project was a lesson in dependencies! Painting the skirt was safer unattached to the bodice so I could insert protection against the paint bleeding through, painting the bodice was best before the steel stays were in place, and I could only attach the skirt to the bodice after the stays were in place. Finally I was able to try it on to get the skirt pinned to the bodice, trim the excess, then topstitch in place.</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4" name="Picture 3" descr="ElsaCostumes - 54.jpg"/>
          <p:cNvPicPr>
            <a:picLocks noChangeAspect="1"/>
          </p:cNvPicPr>
          <p:nvPr/>
        </p:nvPicPr>
        <p:blipFill>
          <a:blip r:embed="rId3"/>
          <a:stretch>
            <a:fillRect/>
          </a:stretch>
        </p:blipFill>
        <p:spPr>
          <a:xfrm>
            <a:off x="229644" y="2895600"/>
            <a:ext cx="3885156" cy="3545205"/>
          </a:xfrm>
          <a:prstGeom prst="rect">
            <a:avLst/>
          </a:prstGeom>
        </p:spPr>
      </p:pic>
      <p:pic>
        <p:nvPicPr>
          <p:cNvPr id="5" name="Picture 4" descr="ElsaCostumes - 55.jpg"/>
          <p:cNvPicPr>
            <a:picLocks noChangeAspect="1"/>
          </p:cNvPicPr>
          <p:nvPr/>
        </p:nvPicPr>
        <p:blipFill>
          <a:blip r:embed="rId4"/>
          <a:stretch>
            <a:fillRect/>
          </a:stretch>
        </p:blipFill>
        <p:spPr>
          <a:xfrm>
            <a:off x="4264660" y="2895600"/>
            <a:ext cx="4726940" cy="3545205"/>
          </a:xfrm>
          <a:prstGeom prst="rect">
            <a:avLst/>
          </a:prstGeom>
        </p:spPr>
      </p:pic>
      <p:sp>
        <p:nvSpPr>
          <p:cNvPr id="7" name="Rectangle 6"/>
          <p:cNvSpPr/>
          <p:nvPr/>
        </p:nvSpPr>
        <p:spPr>
          <a:xfrm>
            <a:off x="152400" y="762000"/>
            <a:ext cx="8839200" cy="1938992"/>
          </a:xfrm>
          <a:prstGeom prst="rect">
            <a:avLst/>
          </a:prstGeom>
        </p:spPr>
        <p:txBody>
          <a:bodyPr wrap="square">
            <a:spAutoFit/>
          </a:bodyPr>
          <a:lstStyle/>
          <a:p>
            <a:pPr algn="ctr"/>
            <a:r>
              <a:rPr lang="en-US" sz="2400" dirty="0" smtClean="0">
                <a:solidFill>
                  <a:schemeClr val="bg1"/>
                </a:solidFill>
                <a:latin typeface="Times New Roman"/>
                <a:cs typeface="Times New Roman"/>
              </a:rPr>
              <a:t>Once the skirt was firmly attached to the bodice, with the raw aqua edge turned under and topstitched down, I trimmed the excess on the teal side so I could topstitch the bronze ribbon trim to hide the raw edges. This was very fussy so I needed all my teal pins to keep everything flat while sewing so many layers!</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8" name="Picture 7" descr="ElsaCostumes - 59.jpg"/>
          <p:cNvPicPr>
            <a:picLocks noChangeAspect="1"/>
          </p:cNvPicPr>
          <p:nvPr/>
        </p:nvPicPr>
        <p:blipFill>
          <a:blip r:embed="rId3"/>
          <a:stretch>
            <a:fillRect/>
          </a:stretch>
        </p:blipFill>
        <p:spPr>
          <a:xfrm>
            <a:off x="63500" y="4648200"/>
            <a:ext cx="2832100" cy="2124075"/>
          </a:xfrm>
          <a:prstGeom prst="rect">
            <a:avLst/>
          </a:prstGeom>
        </p:spPr>
      </p:pic>
      <p:pic>
        <p:nvPicPr>
          <p:cNvPr id="9" name="Picture 8" descr="ElsaCostumes - 60.jpg"/>
          <p:cNvPicPr>
            <a:picLocks noChangeAspect="1"/>
          </p:cNvPicPr>
          <p:nvPr/>
        </p:nvPicPr>
        <p:blipFill>
          <a:blip r:embed="rId4"/>
          <a:stretch>
            <a:fillRect/>
          </a:stretch>
        </p:blipFill>
        <p:spPr>
          <a:xfrm>
            <a:off x="2971198" y="4191000"/>
            <a:ext cx="3429602" cy="2566843"/>
          </a:xfrm>
          <a:prstGeom prst="rect">
            <a:avLst/>
          </a:prstGeom>
        </p:spPr>
      </p:pic>
      <p:pic>
        <p:nvPicPr>
          <p:cNvPr id="5" name="Picture 4" descr="ElsaCostumes - 57.jpg"/>
          <p:cNvPicPr>
            <a:picLocks noChangeAspect="1"/>
          </p:cNvPicPr>
          <p:nvPr/>
        </p:nvPicPr>
        <p:blipFill>
          <a:blip r:embed="rId5"/>
          <a:stretch>
            <a:fillRect/>
          </a:stretch>
        </p:blipFill>
        <p:spPr>
          <a:xfrm>
            <a:off x="381000" y="1924050"/>
            <a:ext cx="3429000" cy="2571750"/>
          </a:xfrm>
          <a:prstGeom prst="rect">
            <a:avLst/>
          </a:prstGeom>
        </p:spPr>
      </p:pic>
      <p:pic>
        <p:nvPicPr>
          <p:cNvPr id="10" name="Picture 9" descr="ElsaCostumes - 61.jpg"/>
          <p:cNvPicPr>
            <a:picLocks noChangeAspect="1"/>
          </p:cNvPicPr>
          <p:nvPr/>
        </p:nvPicPr>
        <p:blipFill>
          <a:blip r:embed="rId6"/>
          <a:stretch>
            <a:fillRect/>
          </a:stretch>
        </p:blipFill>
        <p:spPr>
          <a:xfrm>
            <a:off x="6477000" y="3505200"/>
            <a:ext cx="2438231" cy="3250975"/>
          </a:xfrm>
          <a:prstGeom prst="rect">
            <a:avLst/>
          </a:prstGeom>
        </p:spPr>
      </p:pic>
      <p:pic>
        <p:nvPicPr>
          <p:cNvPr id="6" name="Picture 5" descr="ElsaCostumes - 58.jpg"/>
          <p:cNvPicPr>
            <a:picLocks noChangeAspect="1"/>
          </p:cNvPicPr>
          <p:nvPr/>
        </p:nvPicPr>
        <p:blipFill>
          <a:blip r:embed="rId7"/>
          <a:stretch>
            <a:fillRect/>
          </a:stretch>
        </p:blipFill>
        <p:spPr>
          <a:xfrm>
            <a:off x="3962400" y="1905000"/>
            <a:ext cx="3251200" cy="2438400"/>
          </a:xfrm>
          <a:prstGeom prst="rect">
            <a:avLst/>
          </a:prstGeom>
        </p:spPr>
      </p:pic>
      <p:sp>
        <p:nvSpPr>
          <p:cNvPr id="7" name="Rectangle 6"/>
          <p:cNvSpPr/>
          <p:nvPr/>
        </p:nvSpPr>
        <p:spPr>
          <a:xfrm>
            <a:off x="63500" y="685800"/>
            <a:ext cx="8928100" cy="1200328"/>
          </a:xfrm>
          <a:prstGeom prst="rect">
            <a:avLst/>
          </a:prstGeom>
        </p:spPr>
        <p:txBody>
          <a:bodyPr wrap="square">
            <a:spAutoFit/>
          </a:bodyPr>
          <a:lstStyle/>
          <a:p>
            <a:pPr algn="ctr"/>
            <a:r>
              <a:rPr lang="en-US" sz="2400" dirty="0" smtClean="0">
                <a:solidFill>
                  <a:schemeClr val="bg1"/>
                </a:solidFill>
                <a:latin typeface="Times New Roman"/>
                <a:cs typeface="Times New Roman"/>
              </a:rPr>
              <a:t>Since I noticed Elsa’s matching coronation shoes, I couldn’t resist making my own matching shoes! Glad I had a perfect pair of elastic flats, but it required pinning while wearing them so I could </a:t>
            </a:r>
            <a:r>
              <a:rPr lang="en-US" sz="2400" dirty="0" err="1" smtClean="0">
                <a:solidFill>
                  <a:schemeClr val="bg1"/>
                </a:solidFill>
                <a:latin typeface="Times New Roman"/>
                <a:cs typeface="Times New Roman"/>
              </a:rPr>
              <a:t>handstitch</a:t>
            </a:r>
            <a:r>
              <a:rPr lang="en-US" sz="2400" dirty="0" smtClean="0">
                <a:solidFill>
                  <a:schemeClr val="bg1"/>
                </a:solidFill>
                <a:latin typeface="Times New Roman"/>
                <a:cs typeface="Times New Roman"/>
              </a:rPr>
              <a:t>!</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InspiredBy.jpg"/>
          <p:cNvPicPr>
            <a:picLocks noChangeAspect="1"/>
          </p:cNvPicPr>
          <p:nvPr/>
        </p:nvPicPr>
        <p:blipFill>
          <a:blip r:embed="rId2"/>
          <a:stretch>
            <a:fillRect/>
          </a:stretch>
        </p:blipFill>
        <p:spPr>
          <a:xfrm>
            <a:off x="0" y="-50575"/>
            <a:ext cx="9144000" cy="6959150"/>
          </a:xfrm>
          <a:prstGeom prst="rect">
            <a:avLst/>
          </a:prstGeom>
        </p:spPr>
      </p:pic>
      <p:pic>
        <p:nvPicPr>
          <p:cNvPr id="9" name="Picture 8" descr="arendal_tyholmen_740.jpg"/>
          <p:cNvPicPr>
            <a:picLocks noChangeAspect="1"/>
          </p:cNvPicPr>
          <p:nvPr/>
        </p:nvPicPr>
        <p:blipFill>
          <a:blip r:embed="rId3"/>
          <a:stretch>
            <a:fillRect/>
          </a:stretch>
        </p:blipFill>
        <p:spPr>
          <a:xfrm>
            <a:off x="457200" y="4419600"/>
            <a:ext cx="5105400" cy="2304329"/>
          </a:xfrm>
          <a:prstGeom prst="rect">
            <a:avLst/>
          </a:prstGeom>
        </p:spPr>
      </p:pic>
      <p:pic>
        <p:nvPicPr>
          <p:cNvPr id="10" name="Picture 9" descr="Arendal_Utsikt_02.jpg"/>
          <p:cNvPicPr>
            <a:picLocks noChangeAspect="1"/>
          </p:cNvPicPr>
          <p:nvPr/>
        </p:nvPicPr>
        <p:blipFill>
          <a:blip r:embed="rId4"/>
          <a:stretch>
            <a:fillRect/>
          </a:stretch>
        </p:blipFill>
        <p:spPr>
          <a:xfrm>
            <a:off x="5715000" y="4419599"/>
            <a:ext cx="3072439" cy="2304329"/>
          </a:xfrm>
          <a:prstGeom prst="rect">
            <a:avLst/>
          </a:prstGeom>
        </p:spPr>
      </p:pic>
      <p:pic>
        <p:nvPicPr>
          <p:cNvPr id="11" name="Picture 10" descr="ArendelleHarborF.jpg"/>
          <p:cNvPicPr>
            <a:picLocks noChangeAspect="1"/>
          </p:cNvPicPr>
          <p:nvPr/>
        </p:nvPicPr>
        <p:blipFill>
          <a:blip r:embed="rId5"/>
          <a:stretch>
            <a:fillRect/>
          </a:stretch>
        </p:blipFill>
        <p:spPr>
          <a:xfrm>
            <a:off x="1828800" y="1299865"/>
            <a:ext cx="5105400" cy="2303240"/>
          </a:xfrm>
          <a:prstGeom prst="rect">
            <a:avLst/>
          </a:prstGeom>
        </p:spPr>
      </p:pic>
      <p:sp>
        <p:nvSpPr>
          <p:cNvPr id="6" name="TextBox 5"/>
          <p:cNvSpPr txBox="1"/>
          <p:nvPr/>
        </p:nvSpPr>
        <p:spPr>
          <a:xfrm>
            <a:off x="533400" y="3588603"/>
            <a:ext cx="8229600" cy="830997"/>
          </a:xfrm>
          <a:prstGeom prst="rect">
            <a:avLst/>
          </a:prstGeom>
          <a:noFill/>
        </p:spPr>
        <p:txBody>
          <a:bodyPr wrap="square" rtlCol="0">
            <a:spAutoFit/>
          </a:bodyPr>
          <a:lstStyle/>
          <a:p>
            <a:pPr algn="ctr"/>
            <a:r>
              <a:rPr lang="en-US" sz="2400" dirty="0" smtClean="0">
                <a:solidFill>
                  <a:schemeClr val="bg1"/>
                </a:solidFill>
                <a:latin typeface="Times New Roman"/>
                <a:cs typeface="Times New Roman"/>
              </a:rPr>
              <a:t> </a:t>
            </a:r>
            <a:r>
              <a:rPr lang="en-US" sz="2400" dirty="0" err="1" smtClean="0">
                <a:solidFill>
                  <a:schemeClr val="bg1"/>
                </a:solidFill>
                <a:latin typeface="Times New Roman"/>
                <a:cs typeface="Times New Roman"/>
              </a:rPr>
              <a:t>Arendal</a:t>
            </a:r>
            <a:r>
              <a:rPr lang="en-US" sz="2400" dirty="0" smtClean="0">
                <a:solidFill>
                  <a:schemeClr val="bg1"/>
                </a:solidFill>
                <a:latin typeface="Times New Roman"/>
                <a:cs typeface="Times New Roman"/>
              </a:rPr>
              <a:t> is a real town on the south coast of Norway, originally called </a:t>
            </a:r>
            <a:r>
              <a:rPr lang="en-US" sz="2400" dirty="0" err="1" smtClean="0">
                <a:solidFill>
                  <a:schemeClr val="bg1"/>
                </a:solidFill>
                <a:latin typeface="Times New Roman"/>
                <a:cs typeface="Times New Roman"/>
              </a:rPr>
              <a:t>Arendall</a:t>
            </a:r>
            <a:r>
              <a:rPr lang="en-US" sz="2400" dirty="0" smtClean="0">
                <a:solidFill>
                  <a:schemeClr val="bg1"/>
                </a:solidFill>
                <a:latin typeface="Times New Roman"/>
                <a:cs typeface="Times New Roman"/>
              </a:rPr>
              <a:t> when it was established in the 16th century. </a:t>
            </a:r>
            <a:endParaRPr lang="en-US" sz="2400" dirty="0">
              <a:solidFill>
                <a:schemeClr val="bg1"/>
              </a:solidFill>
              <a:latin typeface="Times New Roman"/>
              <a:cs typeface="Times New Roman"/>
            </a:endParaRPr>
          </a:p>
        </p:txBody>
      </p:sp>
      <p:sp>
        <p:nvSpPr>
          <p:cNvPr id="12" name="TextBox 11"/>
          <p:cNvSpPr txBox="1"/>
          <p:nvPr/>
        </p:nvSpPr>
        <p:spPr>
          <a:xfrm>
            <a:off x="1295400" y="838200"/>
            <a:ext cx="6553200" cy="461665"/>
          </a:xfrm>
          <a:prstGeom prst="rect">
            <a:avLst/>
          </a:prstGeom>
          <a:noFill/>
        </p:spPr>
        <p:txBody>
          <a:bodyPr wrap="square" rtlCol="0">
            <a:spAutoFit/>
          </a:bodyPr>
          <a:lstStyle/>
          <a:p>
            <a:r>
              <a:rPr lang="en-US" sz="2400" dirty="0" smtClean="0">
                <a:solidFill>
                  <a:schemeClr val="bg1"/>
                </a:solidFill>
                <a:latin typeface="Times New Roman"/>
                <a:cs typeface="Big Caslon"/>
              </a:rPr>
              <a:t>In the movie Frozen, Queen Elsa rules </a:t>
            </a:r>
            <a:r>
              <a:rPr lang="en-US" sz="2400" dirty="0" err="1" smtClean="0">
                <a:solidFill>
                  <a:schemeClr val="bg1"/>
                </a:solidFill>
                <a:latin typeface="Times New Roman"/>
                <a:cs typeface="Big Caslon"/>
              </a:rPr>
              <a:t>Arendelle</a:t>
            </a:r>
            <a:r>
              <a:rPr lang="en-US" sz="2400" dirty="0" smtClean="0">
                <a:solidFill>
                  <a:schemeClr val="bg1"/>
                </a:solidFill>
                <a:latin typeface="Times New Roman"/>
                <a:cs typeface="Big Caslon"/>
              </a:rPr>
              <a:t>.</a:t>
            </a:r>
            <a:endParaRPr lang="en-US" sz="2400" dirty="0">
              <a:latin typeface="Times New Roman"/>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4" name="Picture 3" descr="ElsaCostumes - 62.jpg"/>
          <p:cNvPicPr>
            <a:picLocks noChangeAspect="1"/>
          </p:cNvPicPr>
          <p:nvPr/>
        </p:nvPicPr>
        <p:blipFill>
          <a:blip r:embed="rId3"/>
          <a:stretch>
            <a:fillRect/>
          </a:stretch>
        </p:blipFill>
        <p:spPr>
          <a:xfrm>
            <a:off x="457200" y="2463800"/>
            <a:ext cx="1752600" cy="2336800"/>
          </a:xfrm>
          <a:prstGeom prst="rect">
            <a:avLst/>
          </a:prstGeom>
        </p:spPr>
      </p:pic>
      <p:pic>
        <p:nvPicPr>
          <p:cNvPr id="8" name="Picture 7" descr="ElsaCostumes - 66.jpg"/>
          <p:cNvPicPr>
            <a:picLocks noChangeAspect="1"/>
          </p:cNvPicPr>
          <p:nvPr/>
        </p:nvPicPr>
        <p:blipFill>
          <a:blip r:embed="rId4"/>
          <a:stretch>
            <a:fillRect/>
          </a:stretch>
        </p:blipFill>
        <p:spPr>
          <a:xfrm>
            <a:off x="1843367" y="4134222"/>
            <a:ext cx="2042833" cy="2723777"/>
          </a:xfrm>
          <a:prstGeom prst="rect">
            <a:avLst/>
          </a:prstGeom>
        </p:spPr>
      </p:pic>
      <p:pic>
        <p:nvPicPr>
          <p:cNvPr id="9" name="Picture 8" descr="ElsaCostumes - 67.jpg"/>
          <p:cNvPicPr>
            <a:picLocks noChangeAspect="1"/>
          </p:cNvPicPr>
          <p:nvPr/>
        </p:nvPicPr>
        <p:blipFill>
          <a:blip r:embed="rId5"/>
          <a:stretch>
            <a:fillRect/>
          </a:stretch>
        </p:blipFill>
        <p:spPr>
          <a:xfrm>
            <a:off x="5029200" y="4365345"/>
            <a:ext cx="2434233" cy="2492654"/>
          </a:xfrm>
          <a:prstGeom prst="rect">
            <a:avLst/>
          </a:prstGeom>
        </p:spPr>
      </p:pic>
      <p:pic>
        <p:nvPicPr>
          <p:cNvPr id="5" name="Picture 4" descr="ElsaCostumes - 63.jpg"/>
          <p:cNvPicPr>
            <a:picLocks noChangeAspect="1"/>
          </p:cNvPicPr>
          <p:nvPr/>
        </p:nvPicPr>
        <p:blipFill>
          <a:blip r:embed="rId6"/>
          <a:stretch>
            <a:fillRect/>
          </a:stretch>
        </p:blipFill>
        <p:spPr>
          <a:xfrm>
            <a:off x="3124200" y="2472690"/>
            <a:ext cx="2738717" cy="2327910"/>
          </a:xfrm>
          <a:prstGeom prst="rect">
            <a:avLst/>
          </a:prstGeom>
        </p:spPr>
      </p:pic>
      <p:pic>
        <p:nvPicPr>
          <p:cNvPr id="6" name="Picture 5" descr="ElsaCostumes - 65.jpg"/>
          <p:cNvPicPr>
            <a:picLocks noChangeAspect="1"/>
          </p:cNvPicPr>
          <p:nvPr/>
        </p:nvPicPr>
        <p:blipFill>
          <a:blip r:embed="rId7"/>
          <a:stretch>
            <a:fillRect/>
          </a:stretch>
        </p:blipFill>
        <p:spPr>
          <a:xfrm>
            <a:off x="6580404" y="2468940"/>
            <a:ext cx="2258796" cy="2331660"/>
          </a:xfrm>
          <a:prstGeom prst="rect">
            <a:avLst/>
          </a:prstGeom>
        </p:spPr>
      </p:pic>
      <p:sp>
        <p:nvSpPr>
          <p:cNvPr id="7" name="Rectangle 6"/>
          <p:cNvSpPr/>
          <p:nvPr/>
        </p:nvSpPr>
        <p:spPr>
          <a:xfrm>
            <a:off x="152400" y="762000"/>
            <a:ext cx="8839200" cy="1569660"/>
          </a:xfrm>
          <a:prstGeom prst="rect">
            <a:avLst/>
          </a:prstGeom>
        </p:spPr>
        <p:txBody>
          <a:bodyPr wrap="square">
            <a:spAutoFit/>
          </a:bodyPr>
          <a:lstStyle/>
          <a:p>
            <a:pPr algn="ctr"/>
            <a:r>
              <a:rPr lang="en-US" sz="2400" dirty="0" smtClean="0">
                <a:solidFill>
                  <a:schemeClr val="bg1"/>
                </a:solidFill>
                <a:latin typeface="Times New Roman"/>
                <a:cs typeface="Times New Roman"/>
              </a:rPr>
              <a:t>No coronation dress would be complete without the actual crown! I didn’t want to use real metal since it would be dangerously sharp, and bending anything else wouldn’t keep the same curve, but a quart yogurt container was perfect and super cheap!</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4" name="Picture 3" descr="ElsaIce - 03.jpg"/>
          <p:cNvPicPr>
            <a:picLocks noChangeAspect="1"/>
          </p:cNvPicPr>
          <p:nvPr/>
        </p:nvPicPr>
        <p:blipFill>
          <a:blip r:embed="rId3"/>
          <a:stretch>
            <a:fillRect/>
          </a:stretch>
        </p:blipFill>
        <p:spPr>
          <a:xfrm>
            <a:off x="1066800" y="1962328"/>
            <a:ext cx="2997200" cy="2416492"/>
          </a:xfrm>
          <a:prstGeom prst="rect">
            <a:avLst/>
          </a:prstGeom>
        </p:spPr>
      </p:pic>
      <p:pic>
        <p:nvPicPr>
          <p:cNvPr id="6" name="Picture 5" descr="ElsaIce - 46.jpg"/>
          <p:cNvPicPr>
            <a:picLocks noChangeAspect="1"/>
          </p:cNvPicPr>
          <p:nvPr/>
        </p:nvPicPr>
        <p:blipFill>
          <a:blip r:embed="rId4"/>
          <a:stretch>
            <a:fillRect/>
          </a:stretch>
        </p:blipFill>
        <p:spPr>
          <a:xfrm>
            <a:off x="685800" y="4020190"/>
            <a:ext cx="3580546" cy="2685410"/>
          </a:xfrm>
          <a:prstGeom prst="rect">
            <a:avLst/>
          </a:prstGeom>
        </p:spPr>
      </p:pic>
      <p:pic>
        <p:nvPicPr>
          <p:cNvPr id="8" name="Picture 7" descr="ElsaIce - 59.jpg"/>
          <p:cNvPicPr>
            <a:picLocks noChangeAspect="1"/>
          </p:cNvPicPr>
          <p:nvPr/>
        </p:nvPicPr>
        <p:blipFill>
          <a:blip r:embed="rId5"/>
          <a:stretch>
            <a:fillRect/>
          </a:stretch>
        </p:blipFill>
        <p:spPr>
          <a:xfrm>
            <a:off x="4572000" y="4001140"/>
            <a:ext cx="3605946" cy="2704460"/>
          </a:xfrm>
          <a:prstGeom prst="rect">
            <a:avLst/>
          </a:prstGeom>
        </p:spPr>
      </p:pic>
      <p:pic>
        <p:nvPicPr>
          <p:cNvPr id="5" name="Picture 4" descr="ElsaIce - 09.jpg"/>
          <p:cNvPicPr>
            <a:picLocks noChangeAspect="1"/>
          </p:cNvPicPr>
          <p:nvPr/>
        </p:nvPicPr>
        <p:blipFill>
          <a:blip r:embed="rId6"/>
          <a:stretch>
            <a:fillRect/>
          </a:stretch>
        </p:blipFill>
        <p:spPr>
          <a:xfrm>
            <a:off x="4419600" y="1981200"/>
            <a:ext cx="3174146" cy="2360771"/>
          </a:xfrm>
          <a:prstGeom prst="rect">
            <a:avLst/>
          </a:prstGeom>
        </p:spPr>
      </p:pic>
      <p:sp>
        <p:nvSpPr>
          <p:cNvPr id="7" name="Rectangle 6"/>
          <p:cNvSpPr/>
          <p:nvPr/>
        </p:nvSpPr>
        <p:spPr>
          <a:xfrm>
            <a:off x="152400" y="762000"/>
            <a:ext cx="8839200" cy="1200328"/>
          </a:xfrm>
          <a:prstGeom prst="rect">
            <a:avLst/>
          </a:prstGeom>
        </p:spPr>
        <p:txBody>
          <a:bodyPr wrap="square">
            <a:spAutoFit/>
          </a:bodyPr>
          <a:lstStyle/>
          <a:p>
            <a:pPr algn="ctr"/>
            <a:r>
              <a:rPr lang="en-US" sz="2400" dirty="0" smtClean="0">
                <a:solidFill>
                  <a:schemeClr val="bg1"/>
                </a:solidFill>
                <a:latin typeface="Times New Roman"/>
                <a:cs typeface="Times New Roman"/>
              </a:rPr>
              <a:t>After the coronation dress was done, the ice dress could continue, starting with laminating my own ice fabric, cutting a THOUSAND rectangles to be “ice shingles” and gluing them to the bodice…</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4" name="Picture 3" descr="ElsaIce - 60.jpg"/>
          <p:cNvPicPr>
            <a:picLocks noChangeAspect="1"/>
          </p:cNvPicPr>
          <p:nvPr/>
        </p:nvPicPr>
        <p:blipFill>
          <a:blip r:embed="rId3"/>
          <a:stretch>
            <a:fillRect/>
          </a:stretch>
        </p:blipFill>
        <p:spPr>
          <a:xfrm>
            <a:off x="152400" y="2209800"/>
            <a:ext cx="2971800" cy="3962400"/>
          </a:xfrm>
          <a:prstGeom prst="rect">
            <a:avLst/>
          </a:prstGeom>
        </p:spPr>
      </p:pic>
      <p:pic>
        <p:nvPicPr>
          <p:cNvPr id="5" name="Picture 4" descr="ElsaIce - 72.jpg"/>
          <p:cNvPicPr>
            <a:picLocks noChangeAspect="1"/>
          </p:cNvPicPr>
          <p:nvPr/>
        </p:nvPicPr>
        <p:blipFill>
          <a:blip r:embed="rId4"/>
          <a:stretch>
            <a:fillRect/>
          </a:stretch>
        </p:blipFill>
        <p:spPr>
          <a:xfrm>
            <a:off x="3173016" y="2209800"/>
            <a:ext cx="2846784" cy="4085071"/>
          </a:xfrm>
          <a:prstGeom prst="rect">
            <a:avLst/>
          </a:prstGeom>
        </p:spPr>
      </p:pic>
      <p:pic>
        <p:nvPicPr>
          <p:cNvPr id="6" name="Picture 5" descr="ElsaIce - 73.jpg"/>
          <p:cNvPicPr>
            <a:picLocks noChangeAspect="1"/>
          </p:cNvPicPr>
          <p:nvPr/>
        </p:nvPicPr>
        <p:blipFill>
          <a:blip r:embed="rId5"/>
          <a:stretch>
            <a:fillRect/>
          </a:stretch>
        </p:blipFill>
        <p:spPr>
          <a:xfrm>
            <a:off x="6096000" y="2209800"/>
            <a:ext cx="2971800" cy="3962400"/>
          </a:xfrm>
          <a:prstGeom prst="rect">
            <a:avLst/>
          </a:prstGeom>
        </p:spPr>
      </p:pic>
      <p:sp>
        <p:nvSpPr>
          <p:cNvPr id="7" name="Rectangle 6"/>
          <p:cNvSpPr/>
          <p:nvPr/>
        </p:nvSpPr>
        <p:spPr>
          <a:xfrm>
            <a:off x="152400" y="762000"/>
            <a:ext cx="8839200" cy="1200328"/>
          </a:xfrm>
          <a:prstGeom prst="rect">
            <a:avLst/>
          </a:prstGeom>
        </p:spPr>
        <p:txBody>
          <a:bodyPr wrap="square">
            <a:spAutoFit/>
          </a:bodyPr>
          <a:lstStyle/>
          <a:p>
            <a:pPr algn="ctr"/>
            <a:r>
              <a:rPr lang="en-US" sz="2400" dirty="0" smtClean="0">
                <a:solidFill>
                  <a:schemeClr val="bg1"/>
                </a:solidFill>
                <a:latin typeface="Times New Roman"/>
                <a:cs typeface="Times New Roman"/>
              </a:rPr>
              <a:t>The ice bodice took 15 hours of cutting &amp; gluing with stretchable flexible fabric glue over several evenings, but the result was sparkly, shimmery icy rectangles, just like the movie &amp; exactly as I imagined!</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4" name="Picture 3" descr="ElsaIce - 69.jpg"/>
          <p:cNvPicPr>
            <a:picLocks noChangeAspect="1"/>
          </p:cNvPicPr>
          <p:nvPr/>
        </p:nvPicPr>
        <p:blipFill>
          <a:blip r:embed="rId3"/>
          <a:stretch>
            <a:fillRect/>
          </a:stretch>
        </p:blipFill>
        <p:spPr>
          <a:xfrm>
            <a:off x="4876800" y="2362200"/>
            <a:ext cx="3286379" cy="4381838"/>
          </a:xfrm>
          <a:prstGeom prst="rect">
            <a:avLst/>
          </a:prstGeom>
        </p:spPr>
      </p:pic>
      <p:pic>
        <p:nvPicPr>
          <p:cNvPr id="5" name="Picture 4" descr="IMG_5237.jpg"/>
          <p:cNvPicPr>
            <a:picLocks noChangeAspect="1"/>
          </p:cNvPicPr>
          <p:nvPr/>
        </p:nvPicPr>
        <p:blipFill>
          <a:blip r:embed="rId4"/>
          <a:stretch>
            <a:fillRect/>
          </a:stretch>
        </p:blipFill>
        <p:spPr>
          <a:xfrm>
            <a:off x="793552" y="2362200"/>
            <a:ext cx="3854648" cy="4381838"/>
          </a:xfrm>
          <a:prstGeom prst="rect">
            <a:avLst/>
          </a:prstGeom>
        </p:spPr>
      </p:pic>
      <p:sp>
        <p:nvSpPr>
          <p:cNvPr id="7" name="Rectangle 6"/>
          <p:cNvSpPr/>
          <p:nvPr/>
        </p:nvSpPr>
        <p:spPr>
          <a:xfrm>
            <a:off x="152400" y="762000"/>
            <a:ext cx="8839200" cy="1569660"/>
          </a:xfrm>
          <a:prstGeom prst="rect">
            <a:avLst/>
          </a:prstGeom>
        </p:spPr>
        <p:txBody>
          <a:bodyPr wrap="square">
            <a:spAutoFit/>
          </a:bodyPr>
          <a:lstStyle/>
          <a:p>
            <a:pPr algn="ctr"/>
            <a:r>
              <a:rPr lang="en-US" sz="2400" dirty="0" smtClean="0">
                <a:solidFill>
                  <a:schemeClr val="bg1"/>
                </a:solidFill>
                <a:latin typeface="Times New Roman"/>
                <a:cs typeface="Times New Roman"/>
              </a:rPr>
              <a:t>For the ice dress shirt, I was lucky to find the perfect aqua stretchy mesh shirt on eBay, but I had to paint it while wearing it to be the correct shape while drying. I used a brush with crystal glitter stretchable fabric paint, and it was tricky to reach behind my arms!</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4" name="Picture 3" descr="ElsaShoes02.jpg"/>
          <p:cNvPicPr>
            <a:picLocks noChangeAspect="1"/>
          </p:cNvPicPr>
          <p:nvPr/>
        </p:nvPicPr>
        <p:blipFill>
          <a:blip r:embed="rId3"/>
          <a:stretch>
            <a:fillRect/>
          </a:stretch>
        </p:blipFill>
        <p:spPr>
          <a:xfrm>
            <a:off x="152400" y="2565400"/>
            <a:ext cx="3028950" cy="4038600"/>
          </a:xfrm>
          <a:prstGeom prst="rect">
            <a:avLst/>
          </a:prstGeom>
        </p:spPr>
      </p:pic>
      <p:pic>
        <p:nvPicPr>
          <p:cNvPr id="5" name="Picture 4" descr="ElsaShoes03.jpg"/>
          <p:cNvPicPr>
            <a:picLocks noChangeAspect="1"/>
          </p:cNvPicPr>
          <p:nvPr/>
        </p:nvPicPr>
        <p:blipFill>
          <a:blip r:embed="rId4"/>
          <a:stretch>
            <a:fillRect/>
          </a:stretch>
        </p:blipFill>
        <p:spPr>
          <a:xfrm>
            <a:off x="3276600" y="2565400"/>
            <a:ext cx="3276600" cy="2457450"/>
          </a:xfrm>
          <a:prstGeom prst="rect">
            <a:avLst/>
          </a:prstGeom>
        </p:spPr>
      </p:pic>
      <p:pic>
        <p:nvPicPr>
          <p:cNvPr id="6" name="Picture 5" descr="ElsaShoes04.jpg"/>
          <p:cNvPicPr>
            <a:picLocks noChangeAspect="1"/>
          </p:cNvPicPr>
          <p:nvPr/>
        </p:nvPicPr>
        <p:blipFill>
          <a:blip r:embed="rId5"/>
          <a:stretch>
            <a:fillRect/>
          </a:stretch>
        </p:blipFill>
        <p:spPr>
          <a:xfrm>
            <a:off x="5943600" y="4343400"/>
            <a:ext cx="3048000" cy="2286000"/>
          </a:xfrm>
          <a:prstGeom prst="rect">
            <a:avLst/>
          </a:prstGeom>
        </p:spPr>
      </p:pic>
      <p:sp>
        <p:nvSpPr>
          <p:cNvPr id="7" name="Rectangle 6"/>
          <p:cNvSpPr/>
          <p:nvPr/>
        </p:nvSpPr>
        <p:spPr>
          <a:xfrm>
            <a:off x="152400" y="762000"/>
            <a:ext cx="8839200" cy="1569660"/>
          </a:xfrm>
          <a:prstGeom prst="rect">
            <a:avLst/>
          </a:prstGeom>
        </p:spPr>
        <p:txBody>
          <a:bodyPr wrap="square">
            <a:spAutoFit/>
          </a:bodyPr>
          <a:lstStyle/>
          <a:p>
            <a:pPr algn="ctr"/>
            <a:r>
              <a:rPr lang="en-US" sz="2400" dirty="0" smtClean="0">
                <a:solidFill>
                  <a:schemeClr val="bg1"/>
                </a:solidFill>
                <a:latin typeface="Times New Roman"/>
                <a:cs typeface="Times New Roman"/>
              </a:rPr>
              <a:t>There are only a couple quick shots of Elsa’s ice shoes in the movie, but they are spectacular, so I absolutely had to make them. First I used a box cutter and heavy duty scissors to cut a well-fitting comfortable pair of low-heeled white shoes to the approximate shape.</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4" name="Picture 3" descr="ElsaShoes06.jpg"/>
          <p:cNvPicPr>
            <a:picLocks noChangeAspect="1"/>
          </p:cNvPicPr>
          <p:nvPr/>
        </p:nvPicPr>
        <p:blipFill>
          <a:blip r:embed="rId3"/>
          <a:stretch>
            <a:fillRect/>
          </a:stretch>
        </p:blipFill>
        <p:spPr>
          <a:xfrm>
            <a:off x="609600" y="2346960"/>
            <a:ext cx="2895600" cy="2606040"/>
          </a:xfrm>
          <a:prstGeom prst="rect">
            <a:avLst/>
          </a:prstGeom>
        </p:spPr>
      </p:pic>
      <p:pic>
        <p:nvPicPr>
          <p:cNvPr id="5" name="Picture 4" descr="ElsaShoes07.jpg"/>
          <p:cNvPicPr>
            <a:picLocks noChangeAspect="1"/>
          </p:cNvPicPr>
          <p:nvPr/>
        </p:nvPicPr>
        <p:blipFill>
          <a:blip r:embed="rId4"/>
          <a:stretch>
            <a:fillRect/>
          </a:stretch>
        </p:blipFill>
        <p:spPr>
          <a:xfrm>
            <a:off x="1143000" y="4337248"/>
            <a:ext cx="3087057" cy="2368352"/>
          </a:xfrm>
          <a:prstGeom prst="rect">
            <a:avLst/>
          </a:prstGeom>
        </p:spPr>
      </p:pic>
      <p:pic>
        <p:nvPicPr>
          <p:cNvPr id="6" name="Picture 5" descr="ElsaShoes08.jpg"/>
          <p:cNvPicPr>
            <a:picLocks noChangeAspect="1"/>
          </p:cNvPicPr>
          <p:nvPr/>
        </p:nvPicPr>
        <p:blipFill>
          <a:blip r:embed="rId5"/>
          <a:stretch>
            <a:fillRect/>
          </a:stretch>
        </p:blipFill>
        <p:spPr>
          <a:xfrm>
            <a:off x="4343400" y="2356108"/>
            <a:ext cx="3259323" cy="2444492"/>
          </a:xfrm>
          <a:prstGeom prst="rect">
            <a:avLst/>
          </a:prstGeom>
        </p:spPr>
      </p:pic>
      <p:pic>
        <p:nvPicPr>
          <p:cNvPr id="8" name="Picture 7" descr="ElsaShoes09.jpg"/>
          <p:cNvPicPr>
            <a:picLocks noChangeAspect="1"/>
          </p:cNvPicPr>
          <p:nvPr/>
        </p:nvPicPr>
        <p:blipFill>
          <a:blip r:embed="rId6"/>
          <a:stretch>
            <a:fillRect/>
          </a:stretch>
        </p:blipFill>
        <p:spPr>
          <a:xfrm>
            <a:off x="5334000" y="4114800"/>
            <a:ext cx="3454400" cy="2590800"/>
          </a:xfrm>
          <a:prstGeom prst="rect">
            <a:avLst/>
          </a:prstGeom>
        </p:spPr>
      </p:pic>
      <p:sp>
        <p:nvSpPr>
          <p:cNvPr id="7" name="Rectangle 6"/>
          <p:cNvSpPr/>
          <p:nvPr/>
        </p:nvSpPr>
        <p:spPr>
          <a:xfrm>
            <a:off x="152400" y="762000"/>
            <a:ext cx="8839200" cy="1569660"/>
          </a:xfrm>
          <a:prstGeom prst="rect">
            <a:avLst/>
          </a:prstGeom>
        </p:spPr>
        <p:txBody>
          <a:bodyPr wrap="square">
            <a:spAutoFit/>
          </a:bodyPr>
          <a:lstStyle/>
          <a:p>
            <a:pPr algn="ctr"/>
            <a:r>
              <a:rPr lang="en-US" sz="2400" dirty="0" smtClean="0">
                <a:solidFill>
                  <a:schemeClr val="bg1"/>
                </a:solidFill>
                <a:latin typeface="Times New Roman"/>
                <a:cs typeface="Times New Roman"/>
              </a:rPr>
              <a:t>I made paper patterns of the pointed toe shapes before I cut them from extra “ice shingle” fabric. I stiffened the fabric with several coats of decoupage sealer, both flat and attached in place on the shoes. The bare white shoe surfaces were covered with shimmer aqua fabric paint.</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4" name="Picture 3" descr="ElsaShoes11.jpg"/>
          <p:cNvPicPr>
            <a:picLocks noChangeAspect="1"/>
          </p:cNvPicPr>
          <p:nvPr/>
        </p:nvPicPr>
        <p:blipFill>
          <a:blip r:embed="rId3"/>
          <a:stretch>
            <a:fillRect/>
          </a:stretch>
        </p:blipFill>
        <p:spPr>
          <a:xfrm>
            <a:off x="457200" y="2362200"/>
            <a:ext cx="2921000" cy="2154238"/>
          </a:xfrm>
          <a:prstGeom prst="rect">
            <a:avLst/>
          </a:prstGeom>
        </p:spPr>
      </p:pic>
      <p:pic>
        <p:nvPicPr>
          <p:cNvPr id="8" name="Picture 7" descr="ElsaShoesCompare3.jpg"/>
          <p:cNvPicPr>
            <a:picLocks noChangeAspect="1"/>
          </p:cNvPicPr>
          <p:nvPr/>
        </p:nvPicPr>
        <p:blipFill>
          <a:blip r:embed="rId4"/>
          <a:stretch>
            <a:fillRect/>
          </a:stretch>
        </p:blipFill>
        <p:spPr>
          <a:xfrm>
            <a:off x="1752600" y="4202945"/>
            <a:ext cx="5791200" cy="2578855"/>
          </a:xfrm>
          <a:prstGeom prst="rect">
            <a:avLst/>
          </a:prstGeom>
        </p:spPr>
      </p:pic>
      <p:pic>
        <p:nvPicPr>
          <p:cNvPr id="6" name="Picture 5" descr="ElsaShoes18.jpg"/>
          <p:cNvPicPr>
            <a:picLocks noChangeAspect="1"/>
          </p:cNvPicPr>
          <p:nvPr/>
        </p:nvPicPr>
        <p:blipFill>
          <a:blip r:embed="rId5"/>
          <a:stretch>
            <a:fillRect/>
          </a:stretch>
        </p:blipFill>
        <p:spPr>
          <a:xfrm>
            <a:off x="5943600" y="2362200"/>
            <a:ext cx="2743200" cy="2057400"/>
          </a:xfrm>
          <a:prstGeom prst="rect">
            <a:avLst/>
          </a:prstGeom>
        </p:spPr>
      </p:pic>
      <p:pic>
        <p:nvPicPr>
          <p:cNvPr id="5" name="Picture 4" descr="ElsaShoes13.jpg"/>
          <p:cNvPicPr>
            <a:picLocks noChangeAspect="1"/>
          </p:cNvPicPr>
          <p:nvPr/>
        </p:nvPicPr>
        <p:blipFill>
          <a:blip r:embed="rId6"/>
          <a:stretch>
            <a:fillRect/>
          </a:stretch>
        </p:blipFill>
        <p:spPr>
          <a:xfrm>
            <a:off x="3657600" y="2362200"/>
            <a:ext cx="1885950" cy="2514600"/>
          </a:xfrm>
          <a:prstGeom prst="rect">
            <a:avLst/>
          </a:prstGeom>
        </p:spPr>
      </p:pic>
      <p:sp>
        <p:nvSpPr>
          <p:cNvPr id="7" name="Rectangle 6"/>
          <p:cNvSpPr/>
          <p:nvPr/>
        </p:nvSpPr>
        <p:spPr>
          <a:xfrm>
            <a:off x="152400" y="762000"/>
            <a:ext cx="8839200" cy="1569660"/>
          </a:xfrm>
          <a:prstGeom prst="rect">
            <a:avLst/>
          </a:prstGeom>
        </p:spPr>
        <p:txBody>
          <a:bodyPr wrap="square">
            <a:spAutoFit/>
          </a:bodyPr>
          <a:lstStyle/>
          <a:p>
            <a:pPr algn="ctr"/>
            <a:r>
              <a:rPr lang="en-US" sz="2400" dirty="0" smtClean="0">
                <a:solidFill>
                  <a:schemeClr val="bg1"/>
                </a:solidFill>
                <a:latin typeface="Times New Roman"/>
                <a:cs typeface="Times New Roman"/>
              </a:rPr>
              <a:t>After many, many layers of decoupage sealer, I added crystal glitter paint accents in the angular ice designs. Once those were dry, the pointed toes needed extra protection, so leftover vinyl was added to the soles…then they were ready to compare to the movie!</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5" name="Picture 4" descr="ElsaIce - 093.jpg"/>
          <p:cNvPicPr>
            <a:picLocks noChangeAspect="1"/>
          </p:cNvPicPr>
          <p:nvPr/>
        </p:nvPicPr>
        <p:blipFill>
          <a:blip r:embed="rId3"/>
          <a:stretch>
            <a:fillRect/>
          </a:stretch>
        </p:blipFill>
        <p:spPr>
          <a:xfrm>
            <a:off x="5085753" y="2362199"/>
            <a:ext cx="3143251" cy="4191001"/>
          </a:xfrm>
          <a:prstGeom prst="rect">
            <a:avLst/>
          </a:prstGeom>
        </p:spPr>
      </p:pic>
      <p:pic>
        <p:nvPicPr>
          <p:cNvPr id="6" name="Picture 5" descr="ElsaIce - 108.jpg"/>
          <p:cNvPicPr>
            <a:picLocks noChangeAspect="1"/>
          </p:cNvPicPr>
          <p:nvPr/>
        </p:nvPicPr>
        <p:blipFill>
          <a:blip r:embed="rId4"/>
          <a:stretch>
            <a:fillRect/>
          </a:stretch>
        </p:blipFill>
        <p:spPr>
          <a:xfrm>
            <a:off x="762000" y="2362201"/>
            <a:ext cx="4171354" cy="4191000"/>
          </a:xfrm>
          <a:prstGeom prst="rect">
            <a:avLst/>
          </a:prstGeom>
        </p:spPr>
      </p:pic>
      <p:sp>
        <p:nvSpPr>
          <p:cNvPr id="7" name="Rectangle 6"/>
          <p:cNvSpPr/>
          <p:nvPr/>
        </p:nvSpPr>
        <p:spPr>
          <a:xfrm>
            <a:off x="152400" y="762000"/>
            <a:ext cx="8839200" cy="1569660"/>
          </a:xfrm>
          <a:prstGeom prst="rect">
            <a:avLst/>
          </a:prstGeom>
        </p:spPr>
        <p:txBody>
          <a:bodyPr wrap="square">
            <a:spAutoFit/>
          </a:bodyPr>
          <a:lstStyle/>
          <a:p>
            <a:pPr algn="ctr"/>
            <a:r>
              <a:rPr lang="en-US" sz="2400" dirty="0" smtClean="0">
                <a:solidFill>
                  <a:schemeClr val="bg1"/>
                </a:solidFill>
                <a:latin typeface="Times New Roman"/>
                <a:cs typeface="Times New Roman"/>
              </a:rPr>
              <a:t>Elsa’s ice ensemble would not be complete without her sparkling snowflake cape.  I knew the blue translucent crinkle shimmer fabric I had used before for fairy wings looked like ice, then snowflakes cut from the white version would layer perfectly without being too solid.</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5" name="Picture 4" descr="ElsaIce - 117.jpg"/>
          <p:cNvPicPr>
            <a:picLocks noChangeAspect="1"/>
          </p:cNvPicPr>
          <p:nvPr/>
        </p:nvPicPr>
        <p:blipFill>
          <a:blip r:embed="rId3"/>
          <a:stretch>
            <a:fillRect/>
          </a:stretch>
        </p:blipFill>
        <p:spPr>
          <a:xfrm>
            <a:off x="1905000" y="2438400"/>
            <a:ext cx="5791200" cy="4343400"/>
          </a:xfrm>
          <a:prstGeom prst="rect">
            <a:avLst/>
          </a:prstGeom>
        </p:spPr>
      </p:pic>
      <p:pic>
        <p:nvPicPr>
          <p:cNvPr id="4" name="Picture 3" descr="ElsaIce - 118.jpg"/>
          <p:cNvPicPr>
            <a:picLocks noChangeAspect="1"/>
          </p:cNvPicPr>
          <p:nvPr/>
        </p:nvPicPr>
        <p:blipFill>
          <a:blip r:embed="rId4"/>
          <a:stretch>
            <a:fillRect/>
          </a:stretch>
        </p:blipFill>
        <p:spPr>
          <a:xfrm>
            <a:off x="5334000" y="2819400"/>
            <a:ext cx="3657600" cy="2743200"/>
          </a:xfrm>
          <a:prstGeom prst="rect">
            <a:avLst/>
          </a:prstGeom>
        </p:spPr>
      </p:pic>
      <p:pic>
        <p:nvPicPr>
          <p:cNvPr id="6" name="Picture 5" descr="ElsaIce - 114.jpg"/>
          <p:cNvPicPr>
            <a:picLocks noChangeAspect="1"/>
          </p:cNvPicPr>
          <p:nvPr/>
        </p:nvPicPr>
        <p:blipFill>
          <a:blip r:embed="rId5"/>
          <a:stretch>
            <a:fillRect/>
          </a:stretch>
        </p:blipFill>
        <p:spPr>
          <a:xfrm>
            <a:off x="152400" y="2616200"/>
            <a:ext cx="2952750" cy="3937000"/>
          </a:xfrm>
          <a:prstGeom prst="rect">
            <a:avLst/>
          </a:prstGeom>
        </p:spPr>
      </p:pic>
      <p:sp>
        <p:nvSpPr>
          <p:cNvPr id="7" name="Rectangle 6"/>
          <p:cNvSpPr/>
          <p:nvPr/>
        </p:nvSpPr>
        <p:spPr>
          <a:xfrm>
            <a:off x="152400" y="762000"/>
            <a:ext cx="8839200" cy="1569660"/>
          </a:xfrm>
          <a:prstGeom prst="rect">
            <a:avLst/>
          </a:prstGeom>
        </p:spPr>
        <p:txBody>
          <a:bodyPr wrap="square">
            <a:spAutoFit/>
          </a:bodyPr>
          <a:lstStyle/>
          <a:p>
            <a:pPr algn="ctr"/>
            <a:r>
              <a:rPr lang="en-US" sz="2400" dirty="0" smtClean="0">
                <a:solidFill>
                  <a:schemeClr val="bg1"/>
                </a:solidFill>
                <a:latin typeface="Times New Roman"/>
                <a:cs typeface="Times New Roman"/>
              </a:rPr>
              <a:t>Even though I purposely made the cape not as long as the movie, obviously I needed to cut a LOT of snowflakes. I had been wanting a programmable cutting machine for a while, so I found a deal &amp; splurged. I definitely gave it a workout cutting so many snowflakes!</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6" name="Picture 5" descr="ElsaIce - 120.jpg"/>
          <p:cNvPicPr>
            <a:picLocks noChangeAspect="1"/>
          </p:cNvPicPr>
          <p:nvPr/>
        </p:nvPicPr>
        <p:blipFill>
          <a:blip r:embed="rId3"/>
          <a:stretch>
            <a:fillRect/>
          </a:stretch>
        </p:blipFill>
        <p:spPr>
          <a:xfrm>
            <a:off x="5486400" y="2133600"/>
            <a:ext cx="3419476" cy="4559301"/>
          </a:xfrm>
          <a:prstGeom prst="rect">
            <a:avLst/>
          </a:prstGeom>
        </p:spPr>
      </p:pic>
      <p:pic>
        <p:nvPicPr>
          <p:cNvPr id="4" name="Picture 3" descr="ElsaIce - 107.jpg"/>
          <p:cNvPicPr>
            <a:picLocks noChangeAspect="1"/>
          </p:cNvPicPr>
          <p:nvPr/>
        </p:nvPicPr>
        <p:blipFill>
          <a:blip r:embed="rId4"/>
          <a:stretch>
            <a:fillRect/>
          </a:stretch>
        </p:blipFill>
        <p:spPr>
          <a:xfrm>
            <a:off x="216992" y="3048000"/>
            <a:ext cx="3414246" cy="3644901"/>
          </a:xfrm>
          <a:prstGeom prst="rect">
            <a:avLst/>
          </a:prstGeom>
        </p:spPr>
      </p:pic>
      <p:pic>
        <p:nvPicPr>
          <p:cNvPr id="5" name="Picture 4" descr="ElsaIce - 111.jpg"/>
          <p:cNvPicPr>
            <a:picLocks noChangeAspect="1"/>
          </p:cNvPicPr>
          <p:nvPr/>
        </p:nvPicPr>
        <p:blipFill>
          <a:blip r:embed="rId5"/>
          <a:stretch>
            <a:fillRect/>
          </a:stretch>
        </p:blipFill>
        <p:spPr>
          <a:xfrm rot="16200000">
            <a:off x="2857502" y="2171702"/>
            <a:ext cx="2514598" cy="3352798"/>
          </a:xfrm>
          <a:prstGeom prst="rect">
            <a:avLst/>
          </a:prstGeom>
        </p:spPr>
      </p:pic>
      <p:sp>
        <p:nvSpPr>
          <p:cNvPr id="7" name="Rectangle 6"/>
          <p:cNvSpPr/>
          <p:nvPr/>
        </p:nvSpPr>
        <p:spPr>
          <a:xfrm>
            <a:off x="76200" y="762000"/>
            <a:ext cx="8991600" cy="1200328"/>
          </a:xfrm>
          <a:prstGeom prst="rect">
            <a:avLst/>
          </a:prstGeom>
        </p:spPr>
        <p:txBody>
          <a:bodyPr wrap="square">
            <a:spAutoFit/>
          </a:bodyPr>
          <a:lstStyle/>
          <a:p>
            <a:pPr algn="ctr"/>
            <a:r>
              <a:rPr lang="en-US" sz="2400" dirty="0" smtClean="0">
                <a:solidFill>
                  <a:schemeClr val="bg1"/>
                </a:solidFill>
                <a:latin typeface="Times New Roman"/>
                <a:cs typeface="Times New Roman"/>
              </a:rPr>
              <a:t>The middle back of the snowflake cape is large snowflake “arms” with cutout snowflake holes. I sketched and cut the “arms” by hand, but had to cut them apart to fit into the machine to cut the snowflake holes.</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InspiredBy.jpg"/>
          <p:cNvPicPr>
            <a:picLocks noChangeAspect="1"/>
          </p:cNvPicPr>
          <p:nvPr/>
        </p:nvPicPr>
        <p:blipFill>
          <a:blip r:embed="rId2"/>
          <a:stretch>
            <a:fillRect/>
          </a:stretch>
        </p:blipFill>
        <p:spPr>
          <a:xfrm>
            <a:off x="0" y="-50575"/>
            <a:ext cx="9144000" cy="6959150"/>
          </a:xfrm>
          <a:prstGeom prst="rect">
            <a:avLst/>
          </a:prstGeom>
        </p:spPr>
      </p:pic>
      <p:pic>
        <p:nvPicPr>
          <p:cNvPr id="11" name="Picture 10" descr="fjordF.jpg"/>
          <p:cNvPicPr>
            <a:picLocks noChangeAspect="1"/>
          </p:cNvPicPr>
          <p:nvPr/>
        </p:nvPicPr>
        <p:blipFill>
          <a:blip r:embed="rId3"/>
          <a:stretch>
            <a:fillRect/>
          </a:stretch>
        </p:blipFill>
        <p:spPr>
          <a:xfrm>
            <a:off x="609600" y="1745397"/>
            <a:ext cx="4800600" cy="2201633"/>
          </a:xfrm>
          <a:prstGeom prst="rect">
            <a:avLst/>
          </a:prstGeom>
        </p:spPr>
      </p:pic>
      <p:pic>
        <p:nvPicPr>
          <p:cNvPr id="12" name="Picture 11" descr="fjordSognefjord.original.1280.jpg"/>
          <p:cNvPicPr>
            <a:picLocks noChangeAspect="1"/>
          </p:cNvPicPr>
          <p:nvPr/>
        </p:nvPicPr>
        <p:blipFill>
          <a:blip r:embed="rId4"/>
          <a:stretch>
            <a:fillRect/>
          </a:stretch>
        </p:blipFill>
        <p:spPr>
          <a:xfrm>
            <a:off x="4953000" y="4344809"/>
            <a:ext cx="3886200" cy="2428875"/>
          </a:xfrm>
          <a:prstGeom prst="rect">
            <a:avLst/>
          </a:prstGeom>
        </p:spPr>
      </p:pic>
      <p:pic>
        <p:nvPicPr>
          <p:cNvPr id="13" name="Picture 12" descr="fjord2F.jpg"/>
          <p:cNvPicPr>
            <a:picLocks noChangeAspect="1"/>
          </p:cNvPicPr>
          <p:nvPr/>
        </p:nvPicPr>
        <p:blipFill>
          <a:blip r:embed="rId5"/>
          <a:stretch>
            <a:fillRect/>
          </a:stretch>
        </p:blipFill>
        <p:spPr>
          <a:xfrm>
            <a:off x="609600" y="4038600"/>
            <a:ext cx="4114800" cy="2735084"/>
          </a:xfrm>
          <a:prstGeom prst="rect">
            <a:avLst/>
          </a:prstGeom>
        </p:spPr>
      </p:pic>
      <p:pic>
        <p:nvPicPr>
          <p:cNvPr id="14" name="Picture 13" descr="fjord2.jpg"/>
          <p:cNvPicPr>
            <a:picLocks noChangeAspect="1"/>
          </p:cNvPicPr>
          <p:nvPr/>
        </p:nvPicPr>
        <p:blipFill>
          <a:blip r:embed="rId6"/>
          <a:stretch>
            <a:fillRect/>
          </a:stretch>
        </p:blipFill>
        <p:spPr>
          <a:xfrm>
            <a:off x="5516880" y="1745397"/>
            <a:ext cx="3322320" cy="2491740"/>
          </a:xfrm>
          <a:prstGeom prst="rect">
            <a:avLst/>
          </a:prstGeom>
        </p:spPr>
      </p:pic>
      <p:sp>
        <p:nvSpPr>
          <p:cNvPr id="6" name="TextBox 5"/>
          <p:cNvSpPr txBox="1"/>
          <p:nvPr/>
        </p:nvSpPr>
        <p:spPr>
          <a:xfrm>
            <a:off x="304800" y="838200"/>
            <a:ext cx="8610600" cy="830997"/>
          </a:xfrm>
          <a:prstGeom prst="rect">
            <a:avLst/>
          </a:prstGeom>
          <a:noFill/>
        </p:spPr>
        <p:txBody>
          <a:bodyPr wrap="square" rtlCol="0">
            <a:spAutoFit/>
          </a:bodyPr>
          <a:lstStyle/>
          <a:p>
            <a:pPr algn="ctr"/>
            <a:r>
              <a:rPr lang="en-US" sz="2400" dirty="0" smtClean="0">
                <a:solidFill>
                  <a:schemeClr val="bg1"/>
                </a:solidFill>
                <a:latin typeface="Times New Roman"/>
                <a:cs typeface="Times New Roman"/>
              </a:rPr>
              <a:t>However, the landscape around </a:t>
            </a:r>
            <a:r>
              <a:rPr lang="en-US" sz="2400" dirty="0" err="1" smtClean="0">
                <a:solidFill>
                  <a:schemeClr val="bg1"/>
                </a:solidFill>
                <a:latin typeface="Times New Roman"/>
                <a:cs typeface="Times New Roman"/>
              </a:rPr>
              <a:t>Frozen's</a:t>
            </a:r>
            <a:r>
              <a:rPr lang="en-US" sz="2400" dirty="0" smtClean="0">
                <a:solidFill>
                  <a:schemeClr val="bg1"/>
                </a:solidFill>
                <a:latin typeface="Times New Roman"/>
                <a:cs typeface="Times New Roman"/>
              </a:rPr>
              <a:t> </a:t>
            </a:r>
            <a:r>
              <a:rPr lang="en-US" sz="2400" dirty="0" err="1" smtClean="0">
                <a:solidFill>
                  <a:schemeClr val="bg1"/>
                </a:solidFill>
                <a:latin typeface="Times New Roman"/>
                <a:cs typeface="Times New Roman"/>
              </a:rPr>
              <a:t>Arendelle</a:t>
            </a:r>
            <a:r>
              <a:rPr lang="en-US" sz="2400" dirty="0" smtClean="0">
                <a:solidFill>
                  <a:schemeClr val="bg1"/>
                </a:solidFill>
                <a:latin typeface="Times New Roman"/>
                <a:cs typeface="Times New Roman"/>
              </a:rPr>
              <a:t> is definitely inspired by the western fjords of Norway, not the southern coast.</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5" name="Picture 4" descr="ElsaIce - 122.jpg"/>
          <p:cNvPicPr>
            <a:picLocks noChangeAspect="1"/>
          </p:cNvPicPr>
          <p:nvPr/>
        </p:nvPicPr>
        <p:blipFill>
          <a:blip r:embed="rId3"/>
          <a:stretch>
            <a:fillRect/>
          </a:stretch>
        </p:blipFill>
        <p:spPr>
          <a:xfrm>
            <a:off x="2705100" y="2700992"/>
            <a:ext cx="2857500" cy="2143125"/>
          </a:xfrm>
          <a:prstGeom prst="rect">
            <a:avLst/>
          </a:prstGeom>
        </p:spPr>
      </p:pic>
      <p:pic>
        <p:nvPicPr>
          <p:cNvPr id="4" name="Picture 3" descr="ElsaIce - 121.jpg"/>
          <p:cNvPicPr>
            <a:picLocks noChangeAspect="1"/>
          </p:cNvPicPr>
          <p:nvPr/>
        </p:nvPicPr>
        <p:blipFill>
          <a:blip r:embed="rId4"/>
          <a:stretch>
            <a:fillRect/>
          </a:stretch>
        </p:blipFill>
        <p:spPr>
          <a:xfrm>
            <a:off x="228600" y="2700992"/>
            <a:ext cx="2895600" cy="2171700"/>
          </a:xfrm>
          <a:prstGeom prst="rect">
            <a:avLst/>
          </a:prstGeom>
        </p:spPr>
      </p:pic>
      <p:pic>
        <p:nvPicPr>
          <p:cNvPr id="6" name="Picture 5" descr="ElsaIce - 123.jpg"/>
          <p:cNvPicPr>
            <a:picLocks noChangeAspect="1"/>
          </p:cNvPicPr>
          <p:nvPr/>
        </p:nvPicPr>
        <p:blipFill>
          <a:blip r:embed="rId5"/>
          <a:stretch>
            <a:fillRect/>
          </a:stretch>
        </p:blipFill>
        <p:spPr>
          <a:xfrm>
            <a:off x="723900" y="4800600"/>
            <a:ext cx="2552700" cy="1914525"/>
          </a:xfrm>
          <a:prstGeom prst="rect">
            <a:avLst/>
          </a:prstGeom>
        </p:spPr>
      </p:pic>
      <p:pic>
        <p:nvPicPr>
          <p:cNvPr id="8" name="Picture 7" descr="ElsaIce - 127.jpg"/>
          <p:cNvPicPr>
            <a:picLocks noChangeAspect="1"/>
          </p:cNvPicPr>
          <p:nvPr/>
        </p:nvPicPr>
        <p:blipFill>
          <a:blip r:embed="rId6"/>
          <a:stretch>
            <a:fillRect/>
          </a:stretch>
        </p:blipFill>
        <p:spPr>
          <a:xfrm>
            <a:off x="3505200" y="4428192"/>
            <a:ext cx="1733550" cy="2311400"/>
          </a:xfrm>
          <a:prstGeom prst="rect">
            <a:avLst/>
          </a:prstGeom>
        </p:spPr>
      </p:pic>
      <p:pic>
        <p:nvPicPr>
          <p:cNvPr id="9" name="Picture 8" descr="ElsaIce - 126.jpg"/>
          <p:cNvPicPr>
            <a:picLocks noChangeAspect="1"/>
          </p:cNvPicPr>
          <p:nvPr/>
        </p:nvPicPr>
        <p:blipFill>
          <a:blip r:embed="rId7"/>
          <a:stretch>
            <a:fillRect/>
          </a:stretch>
        </p:blipFill>
        <p:spPr>
          <a:xfrm>
            <a:off x="5514141" y="2700992"/>
            <a:ext cx="3401259" cy="4038600"/>
          </a:xfrm>
          <a:prstGeom prst="rect">
            <a:avLst/>
          </a:prstGeom>
        </p:spPr>
      </p:pic>
      <p:sp>
        <p:nvSpPr>
          <p:cNvPr id="7" name="Rectangle 6"/>
          <p:cNvSpPr/>
          <p:nvPr/>
        </p:nvSpPr>
        <p:spPr>
          <a:xfrm>
            <a:off x="152400" y="762000"/>
            <a:ext cx="8839200" cy="1938992"/>
          </a:xfrm>
          <a:prstGeom prst="rect">
            <a:avLst/>
          </a:prstGeom>
        </p:spPr>
        <p:txBody>
          <a:bodyPr wrap="square">
            <a:spAutoFit/>
          </a:bodyPr>
          <a:lstStyle/>
          <a:p>
            <a:pPr algn="ctr"/>
            <a:r>
              <a:rPr lang="en-US" sz="2400" dirty="0" smtClean="0">
                <a:solidFill>
                  <a:schemeClr val="bg1"/>
                </a:solidFill>
                <a:latin typeface="Times New Roman"/>
                <a:cs typeface="Times New Roman"/>
              </a:rPr>
              <a:t>The crinkle shimmer fabric was too fragile by itself to be cut by machine, so I used the same double-adhesive interfacing first, cut by machine, then peeled off the backing for iron-on snowflakes. After placing the large border snowflakes, I sewed the two cape layers together in the curve between snowflakes, then continued ironing.</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11" name="Picture 10" descr="ElsaIce - 106.jpg"/>
          <p:cNvPicPr>
            <a:picLocks noChangeAspect="1"/>
          </p:cNvPicPr>
          <p:nvPr/>
        </p:nvPicPr>
        <p:blipFill>
          <a:blip r:embed="rId3"/>
          <a:stretch>
            <a:fillRect/>
          </a:stretch>
        </p:blipFill>
        <p:spPr>
          <a:xfrm>
            <a:off x="208641" y="3052908"/>
            <a:ext cx="2915559" cy="2204892"/>
          </a:xfrm>
          <a:prstGeom prst="rect">
            <a:avLst/>
          </a:prstGeom>
        </p:spPr>
      </p:pic>
      <p:pic>
        <p:nvPicPr>
          <p:cNvPr id="10" name="Picture 9" descr="ElsaIce - 128.jpg"/>
          <p:cNvPicPr>
            <a:picLocks noChangeAspect="1"/>
          </p:cNvPicPr>
          <p:nvPr/>
        </p:nvPicPr>
        <p:blipFill>
          <a:blip r:embed="rId4"/>
          <a:stretch>
            <a:fillRect/>
          </a:stretch>
        </p:blipFill>
        <p:spPr>
          <a:xfrm>
            <a:off x="2819400" y="2743200"/>
            <a:ext cx="3066455" cy="3886200"/>
          </a:xfrm>
          <a:prstGeom prst="rect">
            <a:avLst/>
          </a:prstGeom>
        </p:spPr>
      </p:pic>
      <p:pic>
        <p:nvPicPr>
          <p:cNvPr id="13" name="Picture 12" descr="ElsaIce - 130.jpg"/>
          <p:cNvPicPr>
            <a:picLocks noChangeAspect="1"/>
          </p:cNvPicPr>
          <p:nvPr/>
        </p:nvPicPr>
        <p:blipFill>
          <a:blip r:embed="rId5"/>
          <a:stretch>
            <a:fillRect/>
          </a:stretch>
        </p:blipFill>
        <p:spPr>
          <a:xfrm>
            <a:off x="5791200" y="3352800"/>
            <a:ext cx="3200400" cy="2647831"/>
          </a:xfrm>
          <a:prstGeom prst="rect">
            <a:avLst/>
          </a:prstGeom>
        </p:spPr>
      </p:pic>
      <p:sp>
        <p:nvSpPr>
          <p:cNvPr id="7" name="Rectangle 6"/>
          <p:cNvSpPr/>
          <p:nvPr/>
        </p:nvSpPr>
        <p:spPr>
          <a:xfrm>
            <a:off x="152400" y="762000"/>
            <a:ext cx="8839200" cy="1938992"/>
          </a:xfrm>
          <a:prstGeom prst="rect">
            <a:avLst/>
          </a:prstGeom>
        </p:spPr>
        <p:txBody>
          <a:bodyPr wrap="square">
            <a:spAutoFit/>
          </a:bodyPr>
          <a:lstStyle/>
          <a:p>
            <a:pPr algn="ctr"/>
            <a:r>
              <a:rPr lang="en-US" sz="2400" dirty="0" smtClean="0">
                <a:solidFill>
                  <a:schemeClr val="bg1"/>
                </a:solidFill>
                <a:latin typeface="Times New Roman"/>
                <a:cs typeface="Times New Roman"/>
              </a:rPr>
              <a:t>Once all the snowflakes were ironed in place, I transferred the cape to my counter for adding the glitter paint around all the cut snowflake edges plus the scalloped border. It did stick a bit since the fabric is so sheer, but I was able to peel off the fabric and scrape the glitter paint off the counter after it was completely dry.</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4" name="Picture 3" descr="ElsaIce - 133.jpg"/>
          <p:cNvPicPr>
            <a:picLocks noChangeAspect="1"/>
          </p:cNvPicPr>
          <p:nvPr/>
        </p:nvPicPr>
        <p:blipFill>
          <a:blip r:embed="rId3"/>
          <a:stretch>
            <a:fillRect/>
          </a:stretch>
        </p:blipFill>
        <p:spPr>
          <a:xfrm>
            <a:off x="266700" y="2819400"/>
            <a:ext cx="3276600" cy="2457450"/>
          </a:xfrm>
          <a:prstGeom prst="rect">
            <a:avLst/>
          </a:prstGeom>
        </p:spPr>
      </p:pic>
      <p:pic>
        <p:nvPicPr>
          <p:cNvPr id="5" name="Picture 4" descr="ElsaIce - 136.jpg"/>
          <p:cNvPicPr>
            <a:picLocks noChangeAspect="1"/>
          </p:cNvPicPr>
          <p:nvPr/>
        </p:nvPicPr>
        <p:blipFill>
          <a:blip r:embed="rId4"/>
          <a:stretch>
            <a:fillRect/>
          </a:stretch>
        </p:blipFill>
        <p:spPr>
          <a:xfrm>
            <a:off x="2838212" y="2514600"/>
            <a:ext cx="3339703" cy="3810000"/>
          </a:xfrm>
          <a:prstGeom prst="rect">
            <a:avLst/>
          </a:prstGeom>
        </p:spPr>
      </p:pic>
      <p:pic>
        <p:nvPicPr>
          <p:cNvPr id="6" name="Picture 5" descr="ElsaIce - 138.jpg"/>
          <p:cNvPicPr>
            <a:picLocks noChangeAspect="1"/>
          </p:cNvPicPr>
          <p:nvPr/>
        </p:nvPicPr>
        <p:blipFill>
          <a:blip r:embed="rId5"/>
          <a:stretch>
            <a:fillRect/>
          </a:stretch>
        </p:blipFill>
        <p:spPr>
          <a:xfrm>
            <a:off x="5774333" y="2817614"/>
            <a:ext cx="3217267" cy="3202186"/>
          </a:xfrm>
          <a:prstGeom prst="rect">
            <a:avLst/>
          </a:prstGeom>
        </p:spPr>
      </p:pic>
      <p:sp>
        <p:nvSpPr>
          <p:cNvPr id="7" name="Rectangle 6"/>
          <p:cNvSpPr/>
          <p:nvPr/>
        </p:nvSpPr>
        <p:spPr>
          <a:xfrm>
            <a:off x="152400" y="762000"/>
            <a:ext cx="8839200" cy="1569660"/>
          </a:xfrm>
          <a:prstGeom prst="rect">
            <a:avLst/>
          </a:prstGeom>
        </p:spPr>
        <p:txBody>
          <a:bodyPr wrap="square">
            <a:spAutoFit/>
          </a:bodyPr>
          <a:lstStyle/>
          <a:p>
            <a:pPr algn="ctr"/>
            <a:r>
              <a:rPr lang="en-US" sz="2400" dirty="0" smtClean="0">
                <a:solidFill>
                  <a:schemeClr val="bg1"/>
                </a:solidFill>
                <a:latin typeface="Times New Roman"/>
                <a:cs typeface="Times New Roman"/>
              </a:rPr>
              <a:t>I did not trim after sewing the curved hem because I used the glitter paint over the hemline to help anchor the edge. The glitter paint wasn’t quite opaque enough, so I added a thin layer of white acrylic, then it was ready to trim along the scalloped edge.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4" name="Picture 3" descr="ElsaIce - 144.jpg"/>
          <p:cNvPicPr>
            <a:picLocks noChangeAspect="1"/>
          </p:cNvPicPr>
          <p:nvPr/>
        </p:nvPicPr>
        <p:blipFill>
          <a:blip r:embed="rId3"/>
          <a:stretch>
            <a:fillRect/>
          </a:stretch>
        </p:blipFill>
        <p:spPr>
          <a:xfrm>
            <a:off x="259555" y="2819400"/>
            <a:ext cx="2864645" cy="3819526"/>
          </a:xfrm>
          <a:prstGeom prst="rect">
            <a:avLst/>
          </a:prstGeom>
        </p:spPr>
      </p:pic>
      <p:pic>
        <p:nvPicPr>
          <p:cNvPr id="5" name="Picture 4" descr="ElsaIce - 145.jpg"/>
          <p:cNvPicPr>
            <a:picLocks noChangeAspect="1"/>
          </p:cNvPicPr>
          <p:nvPr/>
        </p:nvPicPr>
        <p:blipFill>
          <a:blip r:embed="rId4"/>
          <a:stretch>
            <a:fillRect/>
          </a:stretch>
        </p:blipFill>
        <p:spPr>
          <a:xfrm>
            <a:off x="2895600" y="3253200"/>
            <a:ext cx="2971800" cy="2995200"/>
          </a:xfrm>
          <a:prstGeom prst="rect">
            <a:avLst/>
          </a:prstGeom>
        </p:spPr>
      </p:pic>
      <p:pic>
        <p:nvPicPr>
          <p:cNvPr id="6" name="Picture 5" descr="ElsaIce - 146.jpg"/>
          <p:cNvPicPr>
            <a:picLocks noChangeAspect="1"/>
          </p:cNvPicPr>
          <p:nvPr/>
        </p:nvPicPr>
        <p:blipFill>
          <a:blip r:embed="rId5"/>
          <a:stretch>
            <a:fillRect/>
          </a:stretch>
        </p:blipFill>
        <p:spPr>
          <a:xfrm rot="16200000">
            <a:off x="5497115" y="3296841"/>
            <a:ext cx="3819525" cy="2864644"/>
          </a:xfrm>
          <a:prstGeom prst="rect">
            <a:avLst/>
          </a:prstGeom>
        </p:spPr>
      </p:pic>
      <p:sp>
        <p:nvSpPr>
          <p:cNvPr id="7" name="Rectangle 6"/>
          <p:cNvSpPr/>
          <p:nvPr/>
        </p:nvSpPr>
        <p:spPr>
          <a:xfrm>
            <a:off x="152400" y="762000"/>
            <a:ext cx="8839200" cy="2308324"/>
          </a:xfrm>
          <a:prstGeom prst="rect">
            <a:avLst/>
          </a:prstGeom>
        </p:spPr>
        <p:txBody>
          <a:bodyPr wrap="square">
            <a:spAutoFit/>
          </a:bodyPr>
          <a:lstStyle/>
          <a:p>
            <a:pPr algn="ctr"/>
            <a:r>
              <a:rPr lang="en-US" sz="2400" dirty="0" smtClean="0">
                <a:solidFill>
                  <a:schemeClr val="bg1"/>
                </a:solidFill>
                <a:latin typeface="Times New Roman"/>
                <a:cs typeface="Times New Roman"/>
              </a:rPr>
              <a:t>If the dress had not been reversible, the cape could have been permanently attached to the bodice. Instead, I used hooks on the cape and eyes spaced along the top edge of the bodice. To gather the cape depending how tightly the corset was laced, I threaded a thin ribbon through a drawstring casing, which tied at each end to a matching ribbon on the bodice.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4" name="Picture 3" descr="ElsaIce - 147.jpg"/>
          <p:cNvPicPr>
            <a:picLocks noChangeAspect="1"/>
          </p:cNvPicPr>
          <p:nvPr/>
        </p:nvPicPr>
        <p:blipFill>
          <a:blip r:embed="rId3"/>
          <a:stretch>
            <a:fillRect/>
          </a:stretch>
        </p:blipFill>
        <p:spPr>
          <a:xfrm>
            <a:off x="838200" y="3880610"/>
            <a:ext cx="2339578" cy="2868448"/>
          </a:xfrm>
          <a:prstGeom prst="rect">
            <a:avLst/>
          </a:prstGeom>
        </p:spPr>
      </p:pic>
      <p:pic>
        <p:nvPicPr>
          <p:cNvPr id="6" name="Picture 5" descr="ElsaHairClips.jpg"/>
          <p:cNvPicPr>
            <a:picLocks noChangeAspect="1"/>
          </p:cNvPicPr>
          <p:nvPr/>
        </p:nvPicPr>
        <p:blipFill>
          <a:blip r:embed="rId4"/>
          <a:stretch>
            <a:fillRect/>
          </a:stretch>
        </p:blipFill>
        <p:spPr>
          <a:xfrm>
            <a:off x="4038600" y="4409956"/>
            <a:ext cx="2895600" cy="2339102"/>
          </a:xfrm>
          <a:prstGeom prst="rect">
            <a:avLst/>
          </a:prstGeom>
        </p:spPr>
      </p:pic>
      <p:pic>
        <p:nvPicPr>
          <p:cNvPr id="8" name="Picture 7" descr="ElsaBatteries.jpg"/>
          <p:cNvPicPr>
            <a:picLocks noChangeAspect="1"/>
          </p:cNvPicPr>
          <p:nvPr/>
        </p:nvPicPr>
        <p:blipFill>
          <a:blip r:embed="rId5"/>
          <a:stretch>
            <a:fillRect/>
          </a:stretch>
        </p:blipFill>
        <p:spPr>
          <a:xfrm>
            <a:off x="5563862" y="3008292"/>
            <a:ext cx="3046738" cy="1868508"/>
          </a:xfrm>
          <a:prstGeom prst="rect">
            <a:avLst/>
          </a:prstGeom>
        </p:spPr>
      </p:pic>
      <p:pic>
        <p:nvPicPr>
          <p:cNvPr id="5" name="Picture 4" descr="ElsaFinal2.jpg"/>
          <p:cNvPicPr>
            <a:picLocks noChangeAspect="1"/>
          </p:cNvPicPr>
          <p:nvPr/>
        </p:nvPicPr>
        <p:blipFill>
          <a:blip r:embed="rId6"/>
          <a:stretch>
            <a:fillRect/>
          </a:stretch>
        </p:blipFill>
        <p:spPr>
          <a:xfrm>
            <a:off x="1905000" y="2743200"/>
            <a:ext cx="2508533" cy="2461498"/>
          </a:xfrm>
          <a:prstGeom prst="rect">
            <a:avLst/>
          </a:prstGeom>
        </p:spPr>
      </p:pic>
      <p:sp>
        <p:nvSpPr>
          <p:cNvPr id="7" name="Rectangle 6"/>
          <p:cNvSpPr/>
          <p:nvPr/>
        </p:nvSpPr>
        <p:spPr>
          <a:xfrm>
            <a:off x="152400" y="762000"/>
            <a:ext cx="8839200" cy="1938992"/>
          </a:xfrm>
          <a:prstGeom prst="rect">
            <a:avLst/>
          </a:prstGeom>
        </p:spPr>
        <p:txBody>
          <a:bodyPr wrap="square">
            <a:spAutoFit/>
          </a:bodyPr>
          <a:lstStyle/>
          <a:p>
            <a:pPr algn="ctr"/>
            <a:r>
              <a:rPr lang="en-US" sz="2400" dirty="0" smtClean="0">
                <a:solidFill>
                  <a:schemeClr val="bg1"/>
                </a:solidFill>
                <a:latin typeface="Times New Roman"/>
                <a:cs typeface="Times New Roman"/>
              </a:rPr>
              <a:t>Cutting the ice shingles along the top edge left raw edges that I glued down with the aqua shimmer fabric paint. I used the same paint to cover the white eyes for the cape hooks. Ice shingle fabric scraps went into the cutting machine to make hair jewelry, and battery packs were sewn into a pocket on the upper back of the cape for strings of </a:t>
            </a:r>
            <a:r>
              <a:rPr lang="en-US" sz="2400" dirty="0" err="1" smtClean="0">
                <a:solidFill>
                  <a:schemeClr val="bg1"/>
                </a:solidFill>
                <a:latin typeface="Times New Roman"/>
                <a:cs typeface="Times New Roman"/>
              </a:rPr>
              <a:t>LEDs</a:t>
            </a:r>
            <a:r>
              <a:rPr lang="en-US" sz="2400" dirty="0" smtClean="0">
                <a:solidFill>
                  <a:schemeClr val="bg1"/>
                </a:solidFill>
                <a:latin typeface="Times New Roman"/>
                <a:cs typeface="Times New Roman"/>
              </a:rPr>
              <a: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4" name="Picture 3" descr="ElsaCastro20.jpg"/>
          <p:cNvPicPr>
            <a:picLocks noChangeAspect="1"/>
          </p:cNvPicPr>
          <p:nvPr/>
        </p:nvPicPr>
        <p:blipFill>
          <a:blip r:embed="rId3"/>
          <a:stretch>
            <a:fillRect/>
          </a:stretch>
        </p:blipFill>
        <p:spPr>
          <a:xfrm>
            <a:off x="209550" y="1981200"/>
            <a:ext cx="1924050" cy="2565400"/>
          </a:xfrm>
          <a:prstGeom prst="rect">
            <a:avLst/>
          </a:prstGeom>
        </p:spPr>
      </p:pic>
      <p:pic>
        <p:nvPicPr>
          <p:cNvPr id="5" name="Picture 4" descr="ElsaCastro24.jpg"/>
          <p:cNvPicPr>
            <a:picLocks noChangeAspect="1"/>
          </p:cNvPicPr>
          <p:nvPr/>
        </p:nvPicPr>
        <p:blipFill>
          <a:blip r:embed="rId4"/>
          <a:stretch>
            <a:fillRect/>
          </a:stretch>
        </p:blipFill>
        <p:spPr>
          <a:xfrm>
            <a:off x="1676399" y="4629150"/>
            <a:ext cx="2466975" cy="1850231"/>
          </a:xfrm>
          <a:prstGeom prst="rect">
            <a:avLst/>
          </a:prstGeom>
        </p:spPr>
      </p:pic>
      <p:pic>
        <p:nvPicPr>
          <p:cNvPr id="6" name="Picture 5" descr="FrozenMontageFull.jpg"/>
          <p:cNvPicPr>
            <a:picLocks noChangeAspect="1"/>
          </p:cNvPicPr>
          <p:nvPr/>
        </p:nvPicPr>
        <p:blipFill>
          <a:blip r:embed="rId5"/>
          <a:stretch>
            <a:fillRect/>
          </a:stretch>
        </p:blipFill>
        <p:spPr>
          <a:xfrm>
            <a:off x="4191000" y="1962328"/>
            <a:ext cx="4800600" cy="4800600"/>
          </a:xfrm>
          <a:prstGeom prst="rect">
            <a:avLst/>
          </a:prstGeom>
        </p:spPr>
      </p:pic>
      <p:pic>
        <p:nvPicPr>
          <p:cNvPr id="8" name="Picture 7" descr="ElsaOlaf.jpg"/>
          <p:cNvPicPr>
            <a:picLocks noChangeAspect="1"/>
          </p:cNvPicPr>
          <p:nvPr/>
        </p:nvPicPr>
        <p:blipFill>
          <a:blip r:embed="rId6"/>
          <a:stretch>
            <a:fillRect/>
          </a:stretch>
        </p:blipFill>
        <p:spPr>
          <a:xfrm>
            <a:off x="2209800" y="1981200"/>
            <a:ext cx="1933575" cy="2578100"/>
          </a:xfrm>
          <a:prstGeom prst="rect">
            <a:avLst/>
          </a:prstGeom>
        </p:spPr>
      </p:pic>
      <p:pic>
        <p:nvPicPr>
          <p:cNvPr id="9" name="Picture 8" descr="ElsaCastro22.jpg"/>
          <p:cNvPicPr>
            <a:picLocks noChangeAspect="1"/>
          </p:cNvPicPr>
          <p:nvPr/>
        </p:nvPicPr>
        <p:blipFill>
          <a:blip r:embed="rId7"/>
          <a:stretch>
            <a:fillRect/>
          </a:stretch>
        </p:blipFill>
        <p:spPr>
          <a:xfrm>
            <a:off x="152400" y="4648200"/>
            <a:ext cx="1485900" cy="1981200"/>
          </a:xfrm>
          <a:prstGeom prst="rect">
            <a:avLst/>
          </a:prstGeom>
        </p:spPr>
      </p:pic>
      <p:sp>
        <p:nvSpPr>
          <p:cNvPr id="7" name="Rectangle 6"/>
          <p:cNvSpPr/>
          <p:nvPr/>
        </p:nvSpPr>
        <p:spPr>
          <a:xfrm>
            <a:off x="76200" y="762000"/>
            <a:ext cx="8991600" cy="1200328"/>
          </a:xfrm>
          <a:prstGeom prst="rect">
            <a:avLst/>
          </a:prstGeom>
        </p:spPr>
        <p:txBody>
          <a:bodyPr wrap="square">
            <a:spAutoFit/>
          </a:bodyPr>
          <a:lstStyle/>
          <a:p>
            <a:pPr algn="ctr"/>
            <a:r>
              <a:rPr lang="en-US" sz="2400" dirty="0" smtClean="0">
                <a:solidFill>
                  <a:schemeClr val="bg1"/>
                </a:solidFill>
                <a:latin typeface="Times New Roman"/>
                <a:cs typeface="Times New Roman"/>
              </a:rPr>
              <a:t>The ice ensemble was ready for a special sing-along showing of Frozen at the Castro Theatre in San Francisco, and for my own backyard movie sing-along in the summer, where we all posed with Olaf.</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50575"/>
            <a:ext cx="9144000" cy="6959150"/>
          </a:xfrm>
          <a:prstGeom prst="rect">
            <a:avLst/>
          </a:prstGeom>
        </p:spPr>
      </p:pic>
      <p:pic>
        <p:nvPicPr>
          <p:cNvPr id="10" name="Picture 9" descr="ElsaCoronationFinal - 23.jpg"/>
          <p:cNvPicPr>
            <a:picLocks noChangeAspect="1"/>
          </p:cNvPicPr>
          <p:nvPr/>
        </p:nvPicPr>
        <p:blipFill>
          <a:blip r:embed="rId3"/>
          <a:stretch>
            <a:fillRect/>
          </a:stretch>
        </p:blipFill>
        <p:spPr>
          <a:xfrm>
            <a:off x="2600884" y="4357706"/>
            <a:ext cx="2338721" cy="2347894"/>
          </a:xfrm>
          <a:prstGeom prst="rect">
            <a:avLst/>
          </a:prstGeom>
        </p:spPr>
      </p:pic>
      <p:pic>
        <p:nvPicPr>
          <p:cNvPr id="5" name="Picture 4" descr="ElsaCoronationFinal - 27.jpg"/>
          <p:cNvPicPr>
            <a:picLocks noChangeAspect="1"/>
          </p:cNvPicPr>
          <p:nvPr/>
        </p:nvPicPr>
        <p:blipFill>
          <a:blip r:embed="rId4"/>
          <a:stretch>
            <a:fillRect/>
          </a:stretch>
        </p:blipFill>
        <p:spPr>
          <a:xfrm>
            <a:off x="1219200" y="2362200"/>
            <a:ext cx="3276600" cy="2183547"/>
          </a:xfrm>
          <a:prstGeom prst="rect">
            <a:avLst/>
          </a:prstGeom>
        </p:spPr>
      </p:pic>
      <p:pic>
        <p:nvPicPr>
          <p:cNvPr id="8" name="Picture 7" descr="ElsaSep1stLetItGoKid.jpg"/>
          <p:cNvPicPr>
            <a:picLocks noChangeAspect="1"/>
          </p:cNvPicPr>
          <p:nvPr/>
        </p:nvPicPr>
        <p:blipFill>
          <a:blip r:embed="rId5"/>
          <a:stretch>
            <a:fillRect/>
          </a:stretch>
        </p:blipFill>
        <p:spPr>
          <a:xfrm>
            <a:off x="5486400" y="4357706"/>
            <a:ext cx="3505200" cy="2338626"/>
          </a:xfrm>
          <a:prstGeom prst="rect">
            <a:avLst/>
          </a:prstGeom>
        </p:spPr>
      </p:pic>
      <p:pic>
        <p:nvPicPr>
          <p:cNvPr id="6" name="Picture 5" descr="ElsaSep1stKids2.jpg"/>
          <p:cNvPicPr>
            <a:picLocks noChangeAspect="1"/>
          </p:cNvPicPr>
          <p:nvPr/>
        </p:nvPicPr>
        <p:blipFill>
          <a:blip r:embed="rId6"/>
          <a:stretch>
            <a:fillRect/>
          </a:stretch>
        </p:blipFill>
        <p:spPr>
          <a:xfrm>
            <a:off x="5070008" y="2331660"/>
            <a:ext cx="2245192" cy="2468940"/>
          </a:xfrm>
          <a:prstGeom prst="rect">
            <a:avLst/>
          </a:prstGeom>
        </p:spPr>
      </p:pic>
      <p:pic>
        <p:nvPicPr>
          <p:cNvPr id="4" name="Picture 3" descr="ElsaFinal8.jpg"/>
          <p:cNvPicPr>
            <a:picLocks noChangeAspect="1"/>
          </p:cNvPicPr>
          <p:nvPr/>
        </p:nvPicPr>
        <p:blipFill>
          <a:blip r:embed="rId7"/>
          <a:stretch>
            <a:fillRect/>
          </a:stretch>
        </p:blipFill>
        <p:spPr>
          <a:xfrm>
            <a:off x="304800" y="3763644"/>
            <a:ext cx="2057442" cy="2926140"/>
          </a:xfrm>
          <a:prstGeom prst="rect">
            <a:avLst/>
          </a:prstGeom>
        </p:spPr>
      </p:pic>
      <p:pic>
        <p:nvPicPr>
          <p:cNvPr id="9" name="Picture 8" descr="ElsaSep1stIceHands.jpg"/>
          <p:cNvPicPr>
            <a:picLocks noChangeAspect="1"/>
          </p:cNvPicPr>
          <p:nvPr/>
        </p:nvPicPr>
        <p:blipFill>
          <a:blip r:embed="rId8"/>
          <a:stretch>
            <a:fillRect/>
          </a:stretch>
        </p:blipFill>
        <p:spPr>
          <a:xfrm>
            <a:off x="7372694" y="1981200"/>
            <a:ext cx="1542706" cy="2312253"/>
          </a:xfrm>
          <a:prstGeom prst="rect">
            <a:avLst/>
          </a:prstGeom>
        </p:spPr>
      </p:pic>
      <p:sp>
        <p:nvSpPr>
          <p:cNvPr id="7" name="Rectangle 6"/>
          <p:cNvSpPr/>
          <p:nvPr/>
        </p:nvSpPr>
        <p:spPr>
          <a:xfrm>
            <a:off x="152400" y="762000"/>
            <a:ext cx="8839200" cy="1569660"/>
          </a:xfrm>
          <a:prstGeom prst="rect">
            <a:avLst/>
          </a:prstGeom>
        </p:spPr>
        <p:txBody>
          <a:bodyPr wrap="square">
            <a:spAutoFit/>
          </a:bodyPr>
          <a:lstStyle/>
          <a:p>
            <a:pPr algn="ctr"/>
            <a:r>
              <a:rPr lang="en-US" sz="2400" dirty="0" smtClean="0">
                <a:solidFill>
                  <a:schemeClr val="bg1"/>
                </a:solidFill>
                <a:latin typeface="Times New Roman"/>
                <a:cs typeface="Times New Roman"/>
              </a:rPr>
              <a:t>The coronation dress got its own </a:t>
            </a:r>
            <a:r>
              <a:rPr lang="en-US" sz="2400" dirty="0" err="1" smtClean="0">
                <a:solidFill>
                  <a:schemeClr val="bg1"/>
                </a:solidFill>
                <a:latin typeface="Times New Roman"/>
                <a:cs typeface="Times New Roman"/>
              </a:rPr>
              <a:t>photoshoot</a:t>
            </a:r>
            <a:r>
              <a:rPr lang="en-US" sz="2400" dirty="0" smtClean="0">
                <a:solidFill>
                  <a:schemeClr val="bg1"/>
                </a:solidFill>
                <a:latin typeface="Times New Roman"/>
                <a:cs typeface="Times New Roman"/>
              </a:rPr>
              <a:t> near Santa Cruz, Northern California’s closest answer to Norwegian fjords, and the ice ensemble had a fun </a:t>
            </a:r>
            <a:r>
              <a:rPr lang="en-US" sz="2400" dirty="0" err="1" smtClean="0">
                <a:solidFill>
                  <a:schemeClr val="bg1"/>
                </a:solidFill>
                <a:latin typeface="Times New Roman"/>
                <a:cs typeface="Times New Roman"/>
              </a:rPr>
              <a:t>photoshoot</a:t>
            </a:r>
            <a:r>
              <a:rPr lang="en-US" sz="2400" dirty="0" smtClean="0">
                <a:solidFill>
                  <a:schemeClr val="bg1"/>
                </a:solidFill>
                <a:latin typeface="Times New Roman"/>
                <a:cs typeface="Times New Roman"/>
              </a:rPr>
              <a:t> in my local park, where we were followed around by kids the whole time.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spiredTo.jpg"/>
          <p:cNvPicPr>
            <a:picLocks noChangeAspect="1"/>
          </p:cNvPicPr>
          <p:nvPr/>
        </p:nvPicPr>
        <p:blipFill>
          <a:blip r:embed="rId2"/>
          <a:stretch>
            <a:fillRect/>
          </a:stretch>
        </p:blipFill>
        <p:spPr>
          <a:xfrm>
            <a:off x="0" y="-101150"/>
            <a:ext cx="9144000" cy="6959150"/>
          </a:xfrm>
          <a:prstGeom prst="rect">
            <a:avLst/>
          </a:prstGeom>
        </p:spPr>
      </p:pic>
      <p:pic>
        <p:nvPicPr>
          <p:cNvPr id="8" name="Picture 7" descr="QueenElsaCastle.jpg"/>
          <p:cNvPicPr>
            <a:picLocks noChangeAspect="1"/>
          </p:cNvPicPr>
          <p:nvPr/>
        </p:nvPicPr>
        <p:blipFill>
          <a:blip r:embed="rId3"/>
          <a:stretch>
            <a:fillRect/>
          </a:stretch>
        </p:blipFill>
        <p:spPr>
          <a:xfrm>
            <a:off x="3124200" y="2286000"/>
            <a:ext cx="2477228" cy="4369942"/>
          </a:xfrm>
          <a:prstGeom prst="rect">
            <a:avLst/>
          </a:prstGeom>
        </p:spPr>
      </p:pic>
      <p:pic>
        <p:nvPicPr>
          <p:cNvPr id="6" name="Picture 5" descr="DisneyDay1021.jpg"/>
          <p:cNvPicPr>
            <a:picLocks noChangeAspect="1"/>
          </p:cNvPicPr>
          <p:nvPr/>
        </p:nvPicPr>
        <p:blipFill>
          <a:blip r:embed="rId4"/>
          <a:stretch>
            <a:fillRect/>
          </a:stretch>
        </p:blipFill>
        <p:spPr>
          <a:xfrm>
            <a:off x="655320" y="1610360"/>
            <a:ext cx="2392680" cy="2428240"/>
          </a:xfrm>
          <a:prstGeom prst="rect">
            <a:avLst/>
          </a:prstGeom>
        </p:spPr>
      </p:pic>
      <p:pic>
        <p:nvPicPr>
          <p:cNvPr id="9" name="Picture 8" descr="DisneyDay1025.jpg"/>
          <p:cNvPicPr>
            <a:picLocks noChangeAspect="1"/>
          </p:cNvPicPr>
          <p:nvPr/>
        </p:nvPicPr>
        <p:blipFill>
          <a:blip r:embed="rId5"/>
          <a:stretch>
            <a:fillRect/>
          </a:stretch>
        </p:blipFill>
        <p:spPr>
          <a:xfrm>
            <a:off x="152400" y="4114799"/>
            <a:ext cx="1676400" cy="2581979"/>
          </a:xfrm>
          <a:prstGeom prst="rect">
            <a:avLst/>
          </a:prstGeom>
        </p:spPr>
      </p:pic>
      <p:pic>
        <p:nvPicPr>
          <p:cNvPr id="10" name="Picture 9" descr="DisneyDay1047.jpg"/>
          <p:cNvPicPr>
            <a:picLocks noChangeAspect="1"/>
          </p:cNvPicPr>
          <p:nvPr/>
        </p:nvPicPr>
        <p:blipFill>
          <a:blip r:embed="rId6"/>
          <a:stretch>
            <a:fillRect/>
          </a:stretch>
        </p:blipFill>
        <p:spPr>
          <a:xfrm>
            <a:off x="1905000" y="4114800"/>
            <a:ext cx="1833880" cy="2362200"/>
          </a:xfrm>
          <a:prstGeom prst="rect">
            <a:avLst/>
          </a:prstGeom>
        </p:spPr>
      </p:pic>
      <p:pic>
        <p:nvPicPr>
          <p:cNvPr id="13" name="Picture 12" descr="DisneyDay1088.jpg"/>
          <p:cNvPicPr>
            <a:picLocks noChangeAspect="1"/>
          </p:cNvPicPr>
          <p:nvPr/>
        </p:nvPicPr>
        <p:blipFill>
          <a:blip r:embed="rId7"/>
          <a:stretch>
            <a:fillRect/>
          </a:stretch>
        </p:blipFill>
        <p:spPr>
          <a:xfrm>
            <a:off x="5691148" y="4191000"/>
            <a:ext cx="1513840" cy="2209800"/>
          </a:xfrm>
          <a:prstGeom prst="rect">
            <a:avLst/>
          </a:prstGeom>
        </p:spPr>
      </p:pic>
      <p:pic>
        <p:nvPicPr>
          <p:cNvPr id="12" name="Picture 11" descr="DisneyDay1059.jpg"/>
          <p:cNvPicPr>
            <a:picLocks noChangeAspect="1"/>
          </p:cNvPicPr>
          <p:nvPr/>
        </p:nvPicPr>
        <p:blipFill>
          <a:blip r:embed="rId8"/>
          <a:stretch>
            <a:fillRect/>
          </a:stretch>
        </p:blipFill>
        <p:spPr>
          <a:xfrm>
            <a:off x="7035549" y="4800600"/>
            <a:ext cx="1956051" cy="1855342"/>
          </a:xfrm>
          <a:prstGeom prst="rect">
            <a:avLst/>
          </a:prstGeom>
        </p:spPr>
      </p:pic>
      <p:pic>
        <p:nvPicPr>
          <p:cNvPr id="14" name="Picture 13" descr="DisneyDay1102.jpg"/>
          <p:cNvPicPr>
            <a:picLocks noChangeAspect="1"/>
          </p:cNvPicPr>
          <p:nvPr/>
        </p:nvPicPr>
        <p:blipFill>
          <a:blip r:embed="rId9"/>
          <a:stretch>
            <a:fillRect/>
          </a:stretch>
        </p:blipFill>
        <p:spPr>
          <a:xfrm>
            <a:off x="7256422" y="1600200"/>
            <a:ext cx="1735178" cy="3130550"/>
          </a:xfrm>
          <a:prstGeom prst="rect">
            <a:avLst/>
          </a:prstGeom>
        </p:spPr>
      </p:pic>
      <p:pic>
        <p:nvPicPr>
          <p:cNvPr id="11" name="Picture 10" descr="DisneyDay1055.jpg"/>
          <p:cNvPicPr>
            <a:picLocks noChangeAspect="1"/>
          </p:cNvPicPr>
          <p:nvPr/>
        </p:nvPicPr>
        <p:blipFill>
          <a:blip r:embed="rId10"/>
          <a:stretch>
            <a:fillRect/>
          </a:stretch>
        </p:blipFill>
        <p:spPr>
          <a:xfrm>
            <a:off x="5691148" y="1757680"/>
            <a:ext cx="1776452" cy="2357120"/>
          </a:xfrm>
          <a:prstGeom prst="rect">
            <a:avLst/>
          </a:prstGeom>
        </p:spPr>
      </p:pic>
      <p:sp>
        <p:nvSpPr>
          <p:cNvPr id="7" name="Rectangle 6"/>
          <p:cNvSpPr/>
          <p:nvPr/>
        </p:nvSpPr>
        <p:spPr>
          <a:xfrm>
            <a:off x="152400" y="762000"/>
            <a:ext cx="8839200" cy="830997"/>
          </a:xfrm>
          <a:prstGeom prst="rect">
            <a:avLst/>
          </a:prstGeom>
        </p:spPr>
        <p:txBody>
          <a:bodyPr wrap="square">
            <a:spAutoFit/>
          </a:bodyPr>
          <a:lstStyle/>
          <a:p>
            <a:pPr algn="ctr"/>
            <a:r>
              <a:rPr lang="en-US" sz="2400" dirty="0" smtClean="0">
                <a:solidFill>
                  <a:schemeClr val="bg1"/>
                </a:solidFill>
                <a:latin typeface="Times New Roman"/>
                <a:cs typeface="Times New Roman"/>
              </a:rPr>
              <a:t>Both dresses made an appearance at Disneyland for Halloween, where we were mobbed again for photos all evening!</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nspirationEnd.jpg"/>
          <p:cNvPicPr>
            <a:picLocks noChangeAspect="1"/>
          </p:cNvPicPr>
          <p:nvPr/>
        </p:nvPicPr>
        <p:blipFill>
          <a:blip r:embed="rId2"/>
          <a:stretch>
            <a:fillRect/>
          </a:stretch>
        </p:blipFill>
        <p:spPr>
          <a:xfrm>
            <a:off x="0" y="0"/>
            <a:ext cx="9144000" cy="6959150"/>
          </a:xfrm>
          <a:prstGeom prst="rect">
            <a:avLst/>
          </a:prstGeom>
        </p:spPr>
      </p:pic>
      <p:sp>
        <p:nvSpPr>
          <p:cNvPr id="7" name="Rectangle 6"/>
          <p:cNvSpPr/>
          <p:nvPr/>
        </p:nvSpPr>
        <p:spPr>
          <a:xfrm>
            <a:off x="152400" y="5135940"/>
            <a:ext cx="8839200" cy="1569660"/>
          </a:xfrm>
          <a:prstGeom prst="rect">
            <a:avLst/>
          </a:prstGeom>
        </p:spPr>
        <p:txBody>
          <a:bodyPr wrap="square">
            <a:spAutoFit/>
          </a:bodyPr>
          <a:lstStyle/>
          <a:p>
            <a:pPr algn="ctr"/>
            <a:r>
              <a:rPr lang="en-US" sz="2400" dirty="0" smtClean="0">
                <a:solidFill>
                  <a:schemeClr val="bg1"/>
                </a:solidFill>
                <a:latin typeface="Times New Roman"/>
                <a:cs typeface="Times New Roman"/>
              </a:rPr>
              <a:t>For more details and lots more photos, please visit </a:t>
            </a:r>
            <a:r>
              <a:rPr lang="en-US" sz="2400" dirty="0" err="1" smtClean="0">
                <a:solidFill>
                  <a:schemeClr val="bg1"/>
                </a:solidFill>
                <a:latin typeface="Times New Roman"/>
                <a:cs typeface="Times New Roman"/>
              </a:rPr>
              <a:t>www.BrittaBlvd.com</a:t>
            </a:r>
            <a:endParaRPr lang="en-US" sz="2400" dirty="0" smtClean="0">
              <a:solidFill>
                <a:schemeClr val="bg1"/>
              </a:solidFill>
              <a:latin typeface="Times New Roman"/>
              <a:cs typeface="Times New Roman"/>
            </a:endParaRPr>
          </a:p>
          <a:p>
            <a:pPr algn="ctr"/>
            <a:endParaRPr lang="en-US" sz="2400" dirty="0" smtClean="0">
              <a:solidFill>
                <a:schemeClr val="bg1"/>
              </a:solidFill>
              <a:latin typeface="Times New Roman"/>
              <a:cs typeface="Times New Roman"/>
            </a:endParaRPr>
          </a:p>
          <a:p>
            <a:pPr algn="ctr"/>
            <a:r>
              <a:rPr lang="en-US" sz="2400" dirty="0" smtClean="0">
                <a:solidFill>
                  <a:schemeClr val="bg1"/>
                </a:solidFill>
                <a:latin typeface="Times New Roman"/>
                <a:cs typeface="Times New Roman"/>
              </a:rPr>
              <a:t>Thank You!</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InspiredBy.jpg"/>
          <p:cNvPicPr>
            <a:picLocks noChangeAspect="1"/>
          </p:cNvPicPr>
          <p:nvPr/>
        </p:nvPicPr>
        <p:blipFill>
          <a:blip r:embed="rId2"/>
          <a:stretch>
            <a:fillRect/>
          </a:stretch>
        </p:blipFill>
        <p:spPr>
          <a:xfrm>
            <a:off x="0" y="-50575"/>
            <a:ext cx="9144000" cy="6959150"/>
          </a:xfrm>
          <a:prstGeom prst="rect">
            <a:avLst/>
          </a:prstGeom>
        </p:spPr>
      </p:pic>
      <p:pic>
        <p:nvPicPr>
          <p:cNvPr id="4" name="Picture 3" descr="fjordfarF.jpg"/>
          <p:cNvPicPr>
            <a:picLocks noChangeAspect="1"/>
          </p:cNvPicPr>
          <p:nvPr/>
        </p:nvPicPr>
        <p:blipFill>
          <a:blip r:embed="rId3"/>
          <a:stretch>
            <a:fillRect/>
          </a:stretch>
        </p:blipFill>
        <p:spPr>
          <a:xfrm>
            <a:off x="1219200" y="2070919"/>
            <a:ext cx="3409950" cy="2155969"/>
          </a:xfrm>
          <a:prstGeom prst="rect">
            <a:avLst/>
          </a:prstGeom>
        </p:spPr>
      </p:pic>
      <p:pic>
        <p:nvPicPr>
          <p:cNvPr id="6" name="Picture 5" descr="fjordfarFlamTrain.jpg"/>
          <p:cNvPicPr>
            <a:picLocks noChangeAspect="1"/>
          </p:cNvPicPr>
          <p:nvPr/>
        </p:nvPicPr>
        <p:blipFill>
          <a:blip r:embed="rId4"/>
          <a:stretch>
            <a:fillRect/>
          </a:stretch>
        </p:blipFill>
        <p:spPr>
          <a:xfrm>
            <a:off x="4800600" y="2057400"/>
            <a:ext cx="2895600" cy="2171700"/>
          </a:xfrm>
          <a:prstGeom prst="rect">
            <a:avLst/>
          </a:prstGeom>
        </p:spPr>
      </p:pic>
      <p:pic>
        <p:nvPicPr>
          <p:cNvPr id="7" name="Picture 6" descr="fjordnutshell.jpg"/>
          <p:cNvPicPr>
            <a:picLocks noChangeAspect="1"/>
          </p:cNvPicPr>
          <p:nvPr/>
        </p:nvPicPr>
        <p:blipFill>
          <a:blip r:embed="rId5"/>
          <a:stretch>
            <a:fillRect/>
          </a:stretch>
        </p:blipFill>
        <p:spPr>
          <a:xfrm>
            <a:off x="1600200" y="3962400"/>
            <a:ext cx="2057400" cy="2743200"/>
          </a:xfrm>
          <a:prstGeom prst="rect">
            <a:avLst/>
          </a:prstGeom>
        </p:spPr>
      </p:pic>
      <p:pic>
        <p:nvPicPr>
          <p:cNvPr id="8" name="Picture 7" descr="fjordwaterfallvillage.jpg"/>
          <p:cNvPicPr>
            <a:picLocks noChangeAspect="1"/>
          </p:cNvPicPr>
          <p:nvPr/>
        </p:nvPicPr>
        <p:blipFill>
          <a:blip r:embed="rId6"/>
          <a:stretch>
            <a:fillRect/>
          </a:stretch>
        </p:blipFill>
        <p:spPr>
          <a:xfrm>
            <a:off x="5410200" y="3962400"/>
            <a:ext cx="2057400" cy="2743200"/>
          </a:xfrm>
          <a:prstGeom prst="rect">
            <a:avLst/>
          </a:prstGeom>
        </p:spPr>
      </p:pic>
      <p:pic>
        <p:nvPicPr>
          <p:cNvPr id="9" name="Picture 8" descr="FlamTrainSad.jpg"/>
          <p:cNvPicPr>
            <a:picLocks noChangeAspect="1"/>
          </p:cNvPicPr>
          <p:nvPr/>
        </p:nvPicPr>
        <p:blipFill>
          <a:blip r:embed="rId7"/>
          <a:stretch>
            <a:fillRect/>
          </a:stretch>
        </p:blipFill>
        <p:spPr>
          <a:xfrm>
            <a:off x="3733800" y="4597400"/>
            <a:ext cx="1581150" cy="2108200"/>
          </a:xfrm>
          <a:prstGeom prst="rect">
            <a:avLst/>
          </a:prstGeom>
        </p:spPr>
      </p:pic>
      <p:sp>
        <p:nvSpPr>
          <p:cNvPr id="3" name="Rectangle 2"/>
          <p:cNvSpPr/>
          <p:nvPr/>
        </p:nvSpPr>
        <p:spPr>
          <a:xfrm>
            <a:off x="228600" y="762000"/>
            <a:ext cx="8686800" cy="1200328"/>
          </a:xfrm>
          <a:prstGeom prst="rect">
            <a:avLst/>
          </a:prstGeom>
        </p:spPr>
        <p:txBody>
          <a:bodyPr wrap="square">
            <a:spAutoFit/>
          </a:bodyPr>
          <a:lstStyle/>
          <a:p>
            <a:pPr algn="ctr"/>
            <a:r>
              <a:rPr lang="en-US" sz="2400" dirty="0" smtClean="0">
                <a:solidFill>
                  <a:schemeClr val="bg1"/>
                </a:solidFill>
                <a:latin typeface="Times New Roman"/>
                <a:cs typeface="Times New Roman"/>
              </a:rPr>
              <a:t>The </a:t>
            </a:r>
            <a:r>
              <a:rPr lang="en-US" sz="2400" dirty="0" err="1" smtClean="0">
                <a:solidFill>
                  <a:schemeClr val="bg1"/>
                </a:solidFill>
                <a:latin typeface="Times New Roman"/>
                <a:cs typeface="Times New Roman"/>
              </a:rPr>
              <a:t>Sognefjord</a:t>
            </a:r>
            <a:r>
              <a:rPr lang="en-US" sz="2400" dirty="0" smtClean="0">
                <a:solidFill>
                  <a:schemeClr val="bg1"/>
                </a:solidFill>
                <a:latin typeface="Times New Roman"/>
                <a:cs typeface="Times New Roman"/>
              </a:rPr>
              <a:t> area in Western Norway is included on the Norway in a Nutshell tour. I had bad weather luck on my tour and couldn’t even see across </a:t>
            </a:r>
            <a:r>
              <a:rPr lang="en-US" sz="2400" dirty="0" err="1" smtClean="0">
                <a:solidFill>
                  <a:schemeClr val="bg1"/>
                </a:solidFill>
                <a:latin typeface="Times New Roman"/>
                <a:cs typeface="Times New Roman"/>
              </a:rPr>
              <a:t>Naerofjord</a:t>
            </a:r>
            <a:r>
              <a:rPr lang="en-US" sz="2400" dirty="0" smtClean="0">
                <a:solidFill>
                  <a:schemeClr val="bg1"/>
                </a:solidFill>
                <a:latin typeface="Times New Roman"/>
                <a:cs typeface="Times New Roman"/>
              </a:rPr>
              <a:t>, so I had to buy postcards instead! </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InspiredBy.jpg"/>
          <p:cNvPicPr>
            <a:picLocks noChangeAspect="1"/>
          </p:cNvPicPr>
          <p:nvPr/>
        </p:nvPicPr>
        <p:blipFill>
          <a:blip r:embed="rId2"/>
          <a:stretch>
            <a:fillRect/>
          </a:stretch>
        </p:blipFill>
        <p:spPr>
          <a:xfrm>
            <a:off x="0" y="-50575"/>
            <a:ext cx="9144000" cy="6959150"/>
          </a:xfrm>
          <a:prstGeom prst="rect">
            <a:avLst/>
          </a:prstGeom>
        </p:spPr>
      </p:pic>
      <p:pic>
        <p:nvPicPr>
          <p:cNvPr id="4" name="Picture 3" descr="housesF.jpg"/>
          <p:cNvPicPr>
            <a:picLocks noChangeAspect="1"/>
          </p:cNvPicPr>
          <p:nvPr/>
        </p:nvPicPr>
        <p:blipFill>
          <a:blip r:embed="rId3"/>
          <a:stretch>
            <a:fillRect/>
          </a:stretch>
        </p:blipFill>
        <p:spPr>
          <a:xfrm>
            <a:off x="4724400" y="4724400"/>
            <a:ext cx="4268115" cy="2009224"/>
          </a:xfrm>
          <a:prstGeom prst="rect">
            <a:avLst/>
          </a:prstGeom>
        </p:spPr>
      </p:pic>
      <p:pic>
        <p:nvPicPr>
          <p:cNvPr id="6" name="Picture 5" descr="housesBryggen1.jpg"/>
          <p:cNvPicPr>
            <a:picLocks noChangeAspect="1"/>
          </p:cNvPicPr>
          <p:nvPr/>
        </p:nvPicPr>
        <p:blipFill>
          <a:blip r:embed="rId4"/>
          <a:stretch>
            <a:fillRect/>
          </a:stretch>
        </p:blipFill>
        <p:spPr>
          <a:xfrm>
            <a:off x="76200" y="1581150"/>
            <a:ext cx="2971800" cy="2228850"/>
          </a:xfrm>
          <a:prstGeom prst="rect">
            <a:avLst/>
          </a:prstGeom>
        </p:spPr>
      </p:pic>
      <p:pic>
        <p:nvPicPr>
          <p:cNvPr id="7" name="Picture 6" descr="housesBryggen5.jpg"/>
          <p:cNvPicPr>
            <a:picLocks noChangeAspect="1"/>
          </p:cNvPicPr>
          <p:nvPr/>
        </p:nvPicPr>
        <p:blipFill>
          <a:blip r:embed="rId5"/>
          <a:stretch>
            <a:fillRect/>
          </a:stretch>
        </p:blipFill>
        <p:spPr>
          <a:xfrm>
            <a:off x="76200" y="4369740"/>
            <a:ext cx="3200400" cy="2400300"/>
          </a:xfrm>
          <a:prstGeom prst="rect">
            <a:avLst/>
          </a:prstGeom>
        </p:spPr>
      </p:pic>
      <p:pic>
        <p:nvPicPr>
          <p:cNvPr id="8" name="Picture 7" descr="houseswharf.jpg"/>
          <p:cNvPicPr>
            <a:picLocks noChangeAspect="1"/>
          </p:cNvPicPr>
          <p:nvPr/>
        </p:nvPicPr>
        <p:blipFill>
          <a:blip r:embed="rId6"/>
          <a:stretch>
            <a:fillRect/>
          </a:stretch>
        </p:blipFill>
        <p:spPr>
          <a:xfrm>
            <a:off x="4652369" y="1886128"/>
            <a:ext cx="4339231" cy="2762072"/>
          </a:xfrm>
          <a:prstGeom prst="rect">
            <a:avLst/>
          </a:prstGeom>
        </p:spPr>
      </p:pic>
      <p:pic>
        <p:nvPicPr>
          <p:cNvPr id="9" name="Picture 8" descr="housesAnnaF.jpg"/>
          <p:cNvPicPr>
            <a:picLocks noChangeAspect="1"/>
          </p:cNvPicPr>
          <p:nvPr/>
        </p:nvPicPr>
        <p:blipFill>
          <a:blip r:embed="rId7"/>
          <a:stretch>
            <a:fillRect/>
          </a:stretch>
        </p:blipFill>
        <p:spPr>
          <a:xfrm>
            <a:off x="2057400" y="3391925"/>
            <a:ext cx="3254319" cy="2018275"/>
          </a:xfrm>
          <a:prstGeom prst="rect">
            <a:avLst/>
          </a:prstGeom>
        </p:spPr>
      </p:pic>
      <p:sp>
        <p:nvSpPr>
          <p:cNvPr id="3" name="Rectangle 2"/>
          <p:cNvSpPr/>
          <p:nvPr/>
        </p:nvSpPr>
        <p:spPr>
          <a:xfrm>
            <a:off x="304800" y="704672"/>
            <a:ext cx="8610600" cy="1200328"/>
          </a:xfrm>
          <a:prstGeom prst="rect">
            <a:avLst/>
          </a:prstGeom>
        </p:spPr>
        <p:txBody>
          <a:bodyPr wrap="square">
            <a:spAutoFit/>
          </a:bodyPr>
          <a:lstStyle/>
          <a:p>
            <a:pPr algn="ctr"/>
            <a:r>
              <a:rPr lang="en-US" sz="2400" dirty="0" smtClean="0">
                <a:solidFill>
                  <a:schemeClr val="bg1"/>
                </a:solidFill>
                <a:latin typeface="Times New Roman"/>
                <a:cs typeface="Times New Roman"/>
              </a:rPr>
              <a:t>The Disney animation team toured Norway for inspiration, including the </a:t>
            </a:r>
            <a:r>
              <a:rPr lang="en-US" sz="2400" dirty="0" err="1" smtClean="0">
                <a:solidFill>
                  <a:schemeClr val="bg1"/>
                </a:solidFill>
                <a:latin typeface="Times New Roman"/>
                <a:cs typeface="Times New Roman"/>
              </a:rPr>
              <a:t>Bryggen</a:t>
            </a:r>
            <a:r>
              <a:rPr lang="en-US" sz="2400" dirty="0" smtClean="0">
                <a:solidFill>
                  <a:schemeClr val="bg1"/>
                </a:solidFill>
                <a:latin typeface="Times New Roman"/>
                <a:cs typeface="Times New Roman"/>
              </a:rPr>
              <a:t> wharf in Bergen. You can see similar houses along </a:t>
            </a:r>
            <a:r>
              <a:rPr lang="en-US" sz="2400" dirty="0" err="1" smtClean="0">
                <a:solidFill>
                  <a:schemeClr val="bg1"/>
                </a:solidFill>
                <a:latin typeface="Times New Roman"/>
                <a:cs typeface="Times New Roman"/>
              </a:rPr>
              <a:t>Arendelle</a:t>
            </a:r>
            <a:r>
              <a:rPr lang="en-US" sz="2400" dirty="0" smtClean="0">
                <a:solidFill>
                  <a:schemeClr val="bg1"/>
                </a:solidFill>
                <a:latin typeface="Times New Roman"/>
                <a:cs typeface="Times New Roman"/>
              </a:rPr>
              <a:t> harbor.</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InspiredBy.jpg"/>
          <p:cNvPicPr>
            <a:picLocks noChangeAspect="1"/>
          </p:cNvPicPr>
          <p:nvPr/>
        </p:nvPicPr>
        <p:blipFill>
          <a:blip r:embed="rId2"/>
          <a:stretch>
            <a:fillRect/>
          </a:stretch>
        </p:blipFill>
        <p:spPr>
          <a:xfrm>
            <a:off x="0" y="-50575"/>
            <a:ext cx="9144000" cy="6959150"/>
          </a:xfrm>
          <a:prstGeom prst="rect">
            <a:avLst/>
          </a:prstGeom>
        </p:spPr>
      </p:pic>
      <p:pic>
        <p:nvPicPr>
          <p:cNvPr id="4" name="Picture 3" descr="horseHansF.jpg"/>
          <p:cNvPicPr>
            <a:picLocks noChangeAspect="1"/>
          </p:cNvPicPr>
          <p:nvPr/>
        </p:nvPicPr>
        <p:blipFill>
          <a:blip r:embed="rId3"/>
          <a:stretch>
            <a:fillRect/>
          </a:stretch>
        </p:blipFill>
        <p:spPr>
          <a:xfrm>
            <a:off x="762000" y="1295401"/>
            <a:ext cx="7696200" cy="3451442"/>
          </a:xfrm>
          <a:prstGeom prst="rect">
            <a:avLst/>
          </a:prstGeom>
        </p:spPr>
      </p:pic>
      <p:pic>
        <p:nvPicPr>
          <p:cNvPr id="6" name="Picture 5" descr="horsefjord-picture-1.jpg"/>
          <p:cNvPicPr>
            <a:picLocks noChangeAspect="1"/>
          </p:cNvPicPr>
          <p:nvPr/>
        </p:nvPicPr>
        <p:blipFill>
          <a:blip r:embed="rId4"/>
          <a:stretch>
            <a:fillRect/>
          </a:stretch>
        </p:blipFill>
        <p:spPr>
          <a:xfrm>
            <a:off x="1041400" y="4133850"/>
            <a:ext cx="3530600" cy="2647950"/>
          </a:xfrm>
          <a:prstGeom prst="rect">
            <a:avLst/>
          </a:prstGeom>
        </p:spPr>
      </p:pic>
      <p:pic>
        <p:nvPicPr>
          <p:cNvPr id="7" name="Picture 6" descr="HorseFjordOddenWedding2.jpg"/>
          <p:cNvPicPr>
            <a:picLocks noChangeAspect="1"/>
          </p:cNvPicPr>
          <p:nvPr/>
        </p:nvPicPr>
        <p:blipFill>
          <a:blip r:embed="rId5"/>
          <a:stretch>
            <a:fillRect/>
          </a:stretch>
        </p:blipFill>
        <p:spPr>
          <a:xfrm>
            <a:off x="4724400" y="4133850"/>
            <a:ext cx="3411823" cy="2648902"/>
          </a:xfrm>
          <a:prstGeom prst="rect">
            <a:avLst/>
          </a:prstGeom>
        </p:spPr>
      </p:pic>
      <p:sp>
        <p:nvSpPr>
          <p:cNvPr id="3" name="Rectangle 2"/>
          <p:cNvSpPr/>
          <p:nvPr/>
        </p:nvSpPr>
        <p:spPr>
          <a:xfrm>
            <a:off x="152400" y="762000"/>
            <a:ext cx="8839200" cy="461665"/>
          </a:xfrm>
          <a:prstGeom prst="rect">
            <a:avLst/>
          </a:prstGeom>
        </p:spPr>
        <p:txBody>
          <a:bodyPr wrap="square">
            <a:spAutoFit/>
          </a:bodyPr>
          <a:lstStyle/>
          <a:p>
            <a:pPr algn="ctr"/>
            <a:r>
              <a:rPr lang="en-US" sz="2400" dirty="0" smtClean="0">
                <a:solidFill>
                  <a:schemeClr val="bg1"/>
                </a:solidFill>
                <a:latin typeface="Times New Roman"/>
                <a:cs typeface="Times New Roman"/>
              </a:rPr>
              <a:t>Even the uniquely Norwegian Fjord Horse makes an appearance!</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InspiredBy.jpg"/>
          <p:cNvPicPr>
            <a:picLocks noChangeAspect="1"/>
          </p:cNvPicPr>
          <p:nvPr/>
        </p:nvPicPr>
        <p:blipFill>
          <a:blip r:embed="rId2"/>
          <a:stretch>
            <a:fillRect/>
          </a:stretch>
        </p:blipFill>
        <p:spPr>
          <a:xfrm>
            <a:off x="0" y="-50575"/>
            <a:ext cx="9144000" cy="6959150"/>
          </a:xfrm>
          <a:prstGeom prst="rect">
            <a:avLst/>
          </a:prstGeom>
        </p:spPr>
      </p:pic>
      <p:pic>
        <p:nvPicPr>
          <p:cNvPr id="4" name="Picture 3" descr="stavecastleF.jpg"/>
          <p:cNvPicPr>
            <a:picLocks noChangeAspect="1"/>
          </p:cNvPicPr>
          <p:nvPr/>
        </p:nvPicPr>
        <p:blipFill>
          <a:blip r:embed="rId3"/>
          <a:stretch>
            <a:fillRect/>
          </a:stretch>
        </p:blipFill>
        <p:spPr>
          <a:xfrm>
            <a:off x="844228" y="3410128"/>
            <a:ext cx="7461572" cy="3371672"/>
          </a:xfrm>
          <a:prstGeom prst="rect">
            <a:avLst/>
          </a:prstGeom>
        </p:spPr>
      </p:pic>
      <p:pic>
        <p:nvPicPr>
          <p:cNvPr id="8" name="Picture 7" descr="AkershusSpire.jpg"/>
          <p:cNvPicPr>
            <a:picLocks noChangeAspect="1"/>
          </p:cNvPicPr>
          <p:nvPr/>
        </p:nvPicPr>
        <p:blipFill>
          <a:blip r:embed="rId4"/>
          <a:stretch>
            <a:fillRect/>
          </a:stretch>
        </p:blipFill>
        <p:spPr>
          <a:xfrm>
            <a:off x="1295400" y="1962329"/>
            <a:ext cx="2035154" cy="2609672"/>
          </a:xfrm>
          <a:prstGeom prst="rect">
            <a:avLst/>
          </a:prstGeom>
        </p:spPr>
      </p:pic>
      <p:pic>
        <p:nvPicPr>
          <p:cNvPr id="9" name="Picture 8" descr="stavechurch.jpg"/>
          <p:cNvPicPr>
            <a:picLocks noChangeAspect="1"/>
          </p:cNvPicPr>
          <p:nvPr/>
        </p:nvPicPr>
        <p:blipFill>
          <a:blip r:embed="rId5"/>
          <a:stretch>
            <a:fillRect/>
          </a:stretch>
        </p:blipFill>
        <p:spPr>
          <a:xfrm>
            <a:off x="5636942" y="1949245"/>
            <a:ext cx="1983058" cy="2622755"/>
          </a:xfrm>
          <a:prstGeom prst="rect">
            <a:avLst/>
          </a:prstGeom>
        </p:spPr>
      </p:pic>
      <p:sp>
        <p:nvSpPr>
          <p:cNvPr id="3" name="Rectangle 2"/>
          <p:cNvSpPr/>
          <p:nvPr/>
        </p:nvSpPr>
        <p:spPr>
          <a:xfrm>
            <a:off x="152400" y="762000"/>
            <a:ext cx="8839200" cy="1200328"/>
          </a:xfrm>
          <a:prstGeom prst="rect">
            <a:avLst/>
          </a:prstGeom>
        </p:spPr>
        <p:txBody>
          <a:bodyPr wrap="square">
            <a:spAutoFit/>
          </a:bodyPr>
          <a:lstStyle/>
          <a:p>
            <a:pPr algn="ctr"/>
            <a:r>
              <a:rPr lang="en-US" sz="2400" dirty="0" smtClean="0">
                <a:solidFill>
                  <a:schemeClr val="bg1"/>
                </a:solidFill>
                <a:latin typeface="Times New Roman"/>
                <a:cs typeface="Times New Roman"/>
              </a:rPr>
              <a:t>Disney said </a:t>
            </a:r>
            <a:r>
              <a:rPr lang="en-US" sz="2400" dirty="0" err="1" smtClean="0">
                <a:solidFill>
                  <a:schemeClr val="bg1"/>
                </a:solidFill>
                <a:latin typeface="Times New Roman"/>
                <a:cs typeface="Times New Roman"/>
              </a:rPr>
              <a:t>Akershus</a:t>
            </a:r>
            <a:r>
              <a:rPr lang="en-US" sz="2400" dirty="0" smtClean="0">
                <a:solidFill>
                  <a:schemeClr val="bg1"/>
                </a:solidFill>
                <a:latin typeface="Times New Roman"/>
                <a:cs typeface="Times New Roman"/>
              </a:rPr>
              <a:t> Fortress in Oslo was inspiration for </a:t>
            </a:r>
            <a:r>
              <a:rPr lang="en-US" sz="2400" dirty="0" err="1" smtClean="0">
                <a:solidFill>
                  <a:schemeClr val="bg1"/>
                </a:solidFill>
                <a:latin typeface="Times New Roman"/>
                <a:cs typeface="Times New Roman"/>
              </a:rPr>
              <a:t>Arendelle</a:t>
            </a:r>
            <a:r>
              <a:rPr lang="en-US" sz="2400" dirty="0" smtClean="0">
                <a:solidFill>
                  <a:schemeClr val="bg1"/>
                </a:solidFill>
                <a:latin typeface="Times New Roman"/>
                <a:cs typeface="Times New Roman"/>
              </a:rPr>
              <a:t> Castle, but aside from a couple copper spires, the outer architecture looks more like the famous wooden stave churches all over Norway.</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InspiredBy.jpg"/>
          <p:cNvPicPr>
            <a:picLocks noChangeAspect="1"/>
          </p:cNvPicPr>
          <p:nvPr/>
        </p:nvPicPr>
        <p:blipFill>
          <a:blip r:embed="rId2"/>
          <a:stretch>
            <a:fillRect/>
          </a:stretch>
        </p:blipFill>
        <p:spPr>
          <a:xfrm>
            <a:off x="0" y="-50575"/>
            <a:ext cx="9144000" cy="6959150"/>
          </a:xfrm>
          <a:prstGeom prst="rect">
            <a:avLst/>
          </a:prstGeom>
        </p:spPr>
      </p:pic>
      <p:pic>
        <p:nvPicPr>
          <p:cNvPr id="6" name="Picture 5" descr="staveinside.jpg"/>
          <p:cNvPicPr>
            <a:picLocks noChangeAspect="1"/>
          </p:cNvPicPr>
          <p:nvPr/>
        </p:nvPicPr>
        <p:blipFill>
          <a:blip r:embed="rId3"/>
          <a:stretch>
            <a:fillRect/>
          </a:stretch>
        </p:blipFill>
        <p:spPr>
          <a:xfrm>
            <a:off x="5457182" y="2057400"/>
            <a:ext cx="3553467" cy="4737956"/>
          </a:xfrm>
          <a:prstGeom prst="rect">
            <a:avLst/>
          </a:prstGeom>
        </p:spPr>
      </p:pic>
      <p:pic>
        <p:nvPicPr>
          <p:cNvPr id="7" name="Picture 6" descr="staveinsidechapelF.jpg"/>
          <p:cNvPicPr>
            <a:picLocks noChangeAspect="1"/>
          </p:cNvPicPr>
          <p:nvPr/>
        </p:nvPicPr>
        <p:blipFill>
          <a:blip r:embed="rId4"/>
          <a:stretch>
            <a:fillRect/>
          </a:stretch>
        </p:blipFill>
        <p:spPr>
          <a:xfrm>
            <a:off x="133463" y="2057400"/>
            <a:ext cx="5200537" cy="4737956"/>
          </a:xfrm>
          <a:prstGeom prst="rect">
            <a:avLst/>
          </a:prstGeom>
        </p:spPr>
      </p:pic>
      <p:sp>
        <p:nvSpPr>
          <p:cNvPr id="3" name="Rectangle 2"/>
          <p:cNvSpPr/>
          <p:nvPr/>
        </p:nvSpPr>
        <p:spPr>
          <a:xfrm>
            <a:off x="152400" y="762000"/>
            <a:ext cx="8839200" cy="1200328"/>
          </a:xfrm>
          <a:prstGeom prst="rect">
            <a:avLst/>
          </a:prstGeom>
        </p:spPr>
        <p:txBody>
          <a:bodyPr wrap="square">
            <a:spAutoFit/>
          </a:bodyPr>
          <a:lstStyle/>
          <a:p>
            <a:pPr algn="ctr"/>
            <a:r>
              <a:rPr lang="en-US" sz="2400" dirty="0" smtClean="0">
                <a:solidFill>
                  <a:schemeClr val="bg1"/>
                </a:solidFill>
                <a:latin typeface="Times New Roman"/>
                <a:cs typeface="Times New Roman"/>
              </a:rPr>
              <a:t>The </a:t>
            </a:r>
            <a:r>
              <a:rPr lang="en-US" sz="2400" dirty="0" err="1" smtClean="0">
                <a:solidFill>
                  <a:schemeClr val="bg1"/>
                </a:solidFill>
                <a:latin typeface="Times New Roman"/>
                <a:cs typeface="Times New Roman"/>
              </a:rPr>
              <a:t>Arendelle</a:t>
            </a:r>
            <a:r>
              <a:rPr lang="en-US" sz="2400" dirty="0" smtClean="0">
                <a:solidFill>
                  <a:schemeClr val="bg1"/>
                </a:solidFill>
                <a:latin typeface="Times New Roman"/>
                <a:cs typeface="Times New Roman"/>
              </a:rPr>
              <a:t> Coronation Chapel is larger but looks inspired by the gorgeous intricate carvings inside of the wooden stave church preserved at the </a:t>
            </a:r>
            <a:r>
              <a:rPr lang="en-US" sz="2400" dirty="0" err="1" smtClean="0">
                <a:solidFill>
                  <a:schemeClr val="bg1"/>
                </a:solidFill>
                <a:latin typeface="Times New Roman"/>
                <a:cs typeface="Times New Roman"/>
              </a:rPr>
              <a:t>Norsk</a:t>
            </a:r>
            <a:r>
              <a:rPr lang="en-US" sz="2400" dirty="0" smtClean="0">
                <a:solidFill>
                  <a:schemeClr val="bg1"/>
                </a:solidFill>
                <a:latin typeface="Times New Roman"/>
                <a:cs typeface="Times New Roman"/>
              </a:rPr>
              <a:t> </a:t>
            </a:r>
            <a:r>
              <a:rPr lang="en-US" sz="2400" dirty="0" err="1" smtClean="0">
                <a:solidFill>
                  <a:schemeClr val="bg1"/>
                </a:solidFill>
                <a:latin typeface="Times New Roman"/>
                <a:cs typeface="Times New Roman"/>
              </a:rPr>
              <a:t>FolkeMuseum</a:t>
            </a:r>
            <a:r>
              <a:rPr lang="en-US" sz="2400" dirty="0" smtClean="0">
                <a:solidFill>
                  <a:schemeClr val="bg1"/>
                </a:solidFill>
                <a:latin typeface="Times New Roman"/>
                <a:cs typeface="Times New Roman"/>
              </a:rPr>
              <a:t> in Oslo.</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4769</TotalTime>
  <Words>1936</Words>
  <Application>Microsoft Macintosh PowerPoint</Application>
  <PresentationFormat>On-screen Show (4:3)</PresentationFormat>
  <Paragraphs>48</Paragraphs>
  <Slides>48</Slides>
  <Notes>0</Notes>
  <HiddenSlides>0</HiddenSlides>
  <MMClips>0</MMClips>
  <ScaleCrop>false</ScaleCrop>
  <HeadingPairs>
    <vt:vector size="4" baseType="variant">
      <vt:variant>
        <vt:lpstr>Design Template</vt:lpstr>
      </vt:variant>
      <vt:variant>
        <vt:i4>1</vt:i4>
      </vt:variant>
      <vt:variant>
        <vt:lpstr>Slide Titles</vt:lpstr>
      </vt:variant>
      <vt:variant>
        <vt:i4>48</vt:i4>
      </vt:variant>
    </vt:vector>
  </HeadingPairs>
  <TitlesOfParts>
    <vt:vector size="4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Britta</dc:creator>
  <cp:lastModifiedBy>Britta</cp:lastModifiedBy>
  <cp:revision>91</cp:revision>
  <dcterms:created xsi:type="dcterms:W3CDTF">2015-02-10T02:48:20Z</dcterms:created>
  <dcterms:modified xsi:type="dcterms:W3CDTF">2015-02-10T03:10:32Z</dcterms:modified>
</cp:coreProperties>
</file>